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5" r:id="rId2"/>
    <p:sldId id="286" r:id="rId3"/>
    <p:sldId id="287" r:id="rId4"/>
    <p:sldId id="288" r:id="rId5"/>
    <p:sldId id="299" r:id="rId6"/>
    <p:sldId id="294" r:id="rId7"/>
    <p:sldId id="295" r:id="rId8"/>
    <p:sldId id="298" r:id="rId9"/>
    <p:sldId id="296" r:id="rId10"/>
    <p:sldId id="302" r:id="rId11"/>
    <p:sldId id="289" r:id="rId12"/>
    <p:sldId id="276" r:id="rId13"/>
    <p:sldId id="256" r:id="rId14"/>
    <p:sldId id="268" r:id="rId15"/>
    <p:sldId id="269" r:id="rId16"/>
    <p:sldId id="273" r:id="rId17"/>
    <p:sldId id="274" r:id="rId18"/>
    <p:sldId id="265" r:id="rId19"/>
    <p:sldId id="263" r:id="rId20"/>
    <p:sldId id="275" r:id="rId21"/>
    <p:sldId id="266" r:id="rId22"/>
    <p:sldId id="281" r:id="rId23"/>
    <p:sldId id="323" r:id="rId24"/>
    <p:sldId id="282" r:id="rId25"/>
    <p:sldId id="324" r:id="rId26"/>
    <p:sldId id="283" r:id="rId27"/>
    <p:sldId id="325" r:id="rId28"/>
    <p:sldId id="277" r:id="rId29"/>
    <p:sldId id="278" r:id="rId30"/>
    <p:sldId id="279" r:id="rId31"/>
    <p:sldId id="280" r:id="rId32"/>
    <p:sldId id="291" r:id="rId33"/>
    <p:sldId id="306" r:id="rId34"/>
    <p:sldId id="329" r:id="rId35"/>
    <p:sldId id="310" r:id="rId36"/>
    <p:sldId id="317" r:id="rId37"/>
    <p:sldId id="320" r:id="rId38"/>
    <p:sldId id="319" r:id="rId39"/>
    <p:sldId id="308" r:id="rId40"/>
    <p:sldId id="311" r:id="rId41"/>
    <p:sldId id="326" r:id="rId42"/>
    <p:sldId id="318" r:id="rId43"/>
    <p:sldId id="292" r:id="rId44"/>
    <p:sldId id="327" r:id="rId45"/>
    <p:sldId id="321" r:id="rId46"/>
    <p:sldId id="328" r:id="rId47"/>
    <p:sldId id="316" r:id="rId48"/>
    <p:sldId id="315" r:id="rId49"/>
  </p:sldIdLst>
  <p:sldSz cx="12192000" cy="6480175"/>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43" autoAdjust="0"/>
    <p:restoredTop sz="94660"/>
  </p:normalViewPr>
  <p:slideViewPr>
    <p:cSldViewPr snapToGrid="0">
      <p:cViewPr varScale="1">
        <p:scale>
          <a:sx n="88" d="100"/>
          <a:sy n="88" d="100"/>
        </p:scale>
        <p:origin x="614"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60529"/>
            <a:ext cx="9144000" cy="2256061"/>
          </a:xfrm>
        </p:spPr>
        <p:txBody>
          <a:bodyPr anchor="b"/>
          <a:lstStyle>
            <a:lvl1pPr algn="ctr">
              <a:defRPr sz="5669"/>
            </a:lvl1pPr>
          </a:lstStyle>
          <a:p>
            <a:r>
              <a:rPr lang="de-DE"/>
              <a:t>Mastertitelformat bearbeiten</a:t>
            </a:r>
            <a:endParaRPr lang="en-US" dirty="0"/>
          </a:p>
        </p:txBody>
      </p:sp>
      <p:sp>
        <p:nvSpPr>
          <p:cNvPr id="3" name="Subtitle 2"/>
          <p:cNvSpPr>
            <a:spLocks noGrp="1"/>
          </p:cNvSpPr>
          <p:nvPr>
            <p:ph type="subTitle" idx="1"/>
          </p:nvPr>
        </p:nvSpPr>
        <p:spPr>
          <a:xfrm>
            <a:off x="1524000" y="3403592"/>
            <a:ext cx="9144000" cy="1564542"/>
          </a:xfrm>
        </p:spPr>
        <p:txBody>
          <a:bodyPr/>
          <a:lstStyle>
            <a:lvl1pPr marL="0" indent="0" algn="ctr">
              <a:buNone/>
              <a:defRPr sz="2268"/>
            </a:lvl1pPr>
            <a:lvl2pPr marL="432008" indent="0" algn="ctr">
              <a:buNone/>
              <a:defRPr sz="1890"/>
            </a:lvl2pPr>
            <a:lvl3pPr marL="864017" indent="0" algn="ctr">
              <a:buNone/>
              <a:defRPr sz="1701"/>
            </a:lvl3pPr>
            <a:lvl4pPr marL="1296025" indent="0" algn="ctr">
              <a:buNone/>
              <a:defRPr sz="1512"/>
            </a:lvl4pPr>
            <a:lvl5pPr marL="1728033" indent="0" algn="ctr">
              <a:buNone/>
              <a:defRPr sz="1512"/>
            </a:lvl5pPr>
            <a:lvl6pPr marL="2160041" indent="0" algn="ctr">
              <a:buNone/>
              <a:defRPr sz="1512"/>
            </a:lvl6pPr>
            <a:lvl7pPr marL="2592050" indent="0" algn="ctr">
              <a:buNone/>
              <a:defRPr sz="1512"/>
            </a:lvl7pPr>
            <a:lvl8pPr marL="3024058" indent="0" algn="ctr">
              <a:buNone/>
              <a:defRPr sz="1512"/>
            </a:lvl8pPr>
            <a:lvl9pPr marL="3456066" indent="0" algn="ctr">
              <a:buNone/>
              <a:defRPr sz="1512"/>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C7DBD62B-010F-45DA-8EAE-E4D9780B840D}" type="datetimeFigureOut">
              <a:rPr lang="de-DE" smtClean="0"/>
              <a:t>06.11.2020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EE3226D-533E-4F7D-A9DA-98E362F3224B}" type="slidenum">
              <a:rPr lang="de-DE" smtClean="0"/>
              <a:t>‹Nr.›</a:t>
            </a:fld>
            <a:endParaRPr lang="de-DE"/>
          </a:p>
        </p:txBody>
      </p:sp>
    </p:spTree>
    <p:extLst>
      <p:ext uri="{BB962C8B-B14F-4D97-AF65-F5344CB8AC3E}">
        <p14:creationId xmlns:p14="http://schemas.microsoft.com/office/powerpoint/2010/main" val="1165266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7DBD62B-010F-45DA-8EAE-E4D9780B840D}" type="datetimeFigureOut">
              <a:rPr lang="de-DE" smtClean="0"/>
              <a:t>06.11.2020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EE3226D-533E-4F7D-A9DA-98E362F3224B}" type="slidenum">
              <a:rPr lang="de-DE" smtClean="0"/>
              <a:t>‹Nr.›</a:t>
            </a:fld>
            <a:endParaRPr lang="de-DE"/>
          </a:p>
        </p:txBody>
      </p:sp>
    </p:spTree>
    <p:extLst>
      <p:ext uri="{BB962C8B-B14F-4D97-AF65-F5344CB8AC3E}">
        <p14:creationId xmlns:p14="http://schemas.microsoft.com/office/powerpoint/2010/main" val="335594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45009"/>
            <a:ext cx="2628900" cy="5491649"/>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45009"/>
            <a:ext cx="7734300" cy="549164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7DBD62B-010F-45DA-8EAE-E4D9780B840D}" type="datetimeFigureOut">
              <a:rPr lang="de-DE" smtClean="0"/>
              <a:t>06.11.2020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EE3226D-533E-4F7D-A9DA-98E362F3224B}" type="slidenum">
              <a:rPr lang="de-DE" smtClean="0"/>
              <a:t>‹Nr.›</a:t>
            </a:fld>
            <a:endParaRPr lang="de-DE"/>
          </a:p>
        </p:txBody>
      </p:sp>
    </p:spTree>
    <p:extLst>
      <p:ext uri="{BB962C8B-B14F-4D97-AF65-F5344CB8AC3E}">
        <p14:creationId xmlns:p14="http://schemas.microsoft.com/office/powerpoint/2010/main" val="300098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7DBD62B-010F-45DA-8EAE-E4D9780B840D}" type="datetimeFigureOut">
              <a:rPr lang="de-DE" smtClean="0"/>
              <a:t>06.11.2020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EE3226D-533E-4F7D-A9DA-98E362F3224B}" type="slidenum">
              <a:rPr lang="de-DE" smtClean="0"/>
              <a:t>‹Nr.›</a:t>
            </a:fld>
            <a:endParaRPr lang="de-DE"/>
          </a:p>
        </p:txBody>
      </p:sp>
    </p:spTree>
    <p:extLst>
      <p:ext uri="{BB962C8B-B14F-4D97-AF65-F5344CB8AC3E}">
        <p14:creationId xmlns:p14="http://schemas.microsoft.com/office/powerpoint/2010/main" val="1958355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615545"/>
            <a:ext cx="10515600" cy="2695572"/>
          </a:xfrm>
        </p:spPr>
        <p:txBody>
          <a:bodyPr anchor="b"/>
          <a:lstStyle>
            <a:lvl1pPr>
              <a:defRPr sz="5669"/>
            </a:lvl1pPr>
          </a:lstStyle>
          <a:p>
            <a:r>
              <a:rPr lang="de-DE"/>
              <a:t>Mastertitelformat bearbeiten</a:t>
            </a:r>
            <a:endParaRPr lang="en-US" dirty="0"/>
          </a:p>
        </p:txBody>
      </p:sp>
      <p:sp>
        <p:nvSpPr>
          <p:cNvPr id="3" name="Text Placeholder 2"/>
          <p:cNvSpPr>
            <a:spLocks noGrp="1"/>
          </p:cNvSpPr>
          <p:nvPr>
            <p:ph type="body" idx="1"/>
          </p:nvPr>
        </p:nvSpPr>
        <p:spPr>
          <a:xfrm>
            <a:off x="831850" y="4336618"/>
            <a:ext cx="10515600" cy="1417538"/>
          </a:xfrm>
        </p:spPr>
        <p:txBody>
          <a:bodyPr/>
          <a:lstStyle>
            <a:lvl1pPr marL="0" indent="0">
              <a:buNone/>
              <a:defRPr sz="2268">
                <a:solidFill>
                  <a:schemeClr val="tx1">
                    <a:tint val="75000"/>
                  </a:schemeClr>
                </a:solidFill>
              </a:defRPr>
            </a:lvl1pPr>
            <a:lvl2pPr marL="432008" indent="0">
              <a:buNone/>
              <a:defRPr sz="1890">
                <a:solidFill>
                  <a:schemeClr val="tx1">
                    <a:tint val="75000"/>
                  </a:schemeClr>
                </a:solidFill>
              </a:defRPr>
            </a:lvl2pPr>
            <a:lvl3pPr marL="864017" indent="0">
              <a:buNone/>
              <a:defRPr sz="1701">
                <a:solidFill>
                  <a:schemeClr val="tx1">
                    <a:tint val="75000"/>
                  </a:schemeClr>
                </a:solidFill>
              </a:defRPr>
            </a:lvl3pPr>
            <a:lvl4pPr marL="1296025" indent="0">
              <a:buNone/>
              <a:defRPr sz="1512">
                <a:solidFill>
                  <a:schemeClr val="tx1">
                    <a:tint val="75000"/>
                  </a:schemeClr>
                </a:solidFill>
              </a:defRPr>
            </a:lvl4pPr>
            <a:lvl5pPr marL="1728033" indent="0">
              <a:buNone/>
              <a:defRPr sz="1512">
                <a:solidFill>
                  <a:schemeClr val="tx1">
                    <a:tint val="75000"/>
                  </a:schemeClr>
                </a:solidFill>
              </a:defRPr>
            </a:lvl5pPr>
            <a:lvl6pPr marL="2160041" indent="0">
              <a:buNone/>
              <a:defRPr sz="1512">
                <a:solidFill>
                  <a:schemeClr val="tx1">
                    <a:tint val="75000"/>
                  </a:schemeClr>
                </a:solidFill>
              </a:defRPr>
            </a:lvl6pPr>
            <a:lvl7pPr marL="2592050" indent="0">
              <a:buNone/>
              <a:defRPr sz="1512">
                <a:solidFill>
                  <a:schemeClr val="tx1">
                    <a:tint val="75000"/>
                  </a:schemeClr>
                </a:solidFill>
              </a:defRPr>
            </a:lvl7pPr>
            <a:lvl8pPr marL="3024058" indent="0">
              <a:buNone/>
              <a:defRPr sz="1512">
                <a:solidFill>
                  <a:schemeClr val="tx1">
                    <a:tint val="75000"/>
                  </a:schemeClr>
                </a:solidFill>
              </a:defRPr>
            </a:lvl8pPr>
            <a:lvl9pPr marL="3456066" indent="0">
              <a:buNone/>
              <a:defRPr sz="1512">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C7DBD62B-010F-45DA-8EAE-E4D9780B840D}" type="datetimeFigureOut">
              <a:rPr lang="de-DE" smtClean="0"/>
              <a:t>06.11.2020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EE3226D-533E-4F7D-A9DA-98E362F3224B}" type="slidenum">
              <a:rPr lang="de-DE" smtClean="0"/>
              <a:t>‹Nr.›</a:t>
            </a:fld>
            <a:endParaRPr lang="de-DE"/>
          </a:p>
        </p:txBody>
      </p:sp>
    </p:spTree>
    <p:extLst>
      <p:ext uri="{BB962C8B-B14F-4D97-AF65-F5344CB8AC3E}">
        <p14:creationId xmlns:p14="http://schemas.microsoft.com/office/powerpoint/2010/main" val="3143641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725046"/>
            <a:ext cx="5181600" cy="41116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725046"/>
            <a:ext cx="5181600" cy="41116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7DBD62B-010F-45DA-8EAE-E4D9780B840D}" type="datetimeFigureOut">
              <a:rPr lang="de-DE" smtClean="0"/>
              <a:t>06.11.2020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EE3226D-533E-4F7D-A9DA-98E362F3224B}" type="slidenum">
              <a:rPr lang="de-DE" smtClean="0"/>
              <a:t>‹Nr.›</a:t>
            </a:fld>
            <a:endParaRPr lang="de-DE"/>
          </a:p>
        </p:txBody>
      </p:sp>
    </p:spTree>
    <p:extLst>
      <p:ext uri="{BB962C8B-B14F-4D97-AF65-F5344CB8AC3E}">
        <p14:creationId xmlns:p14="http://schemas.microsoft.com/office/powerpoint/2010/main" val="3330807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45010"/>
            <a:ext cx="10515600" cy="1252534"/>
          </a:xfrm>
        </p:spPr>
        <p:txBody>
          <a:bodyPr/>
          <a:lstStyle/>
          <a:p>
            <a:r>
              <a:rPr lang="de-DE"/>
              <a:t>Mastertitelformat bearbeiten</a:t>
            </a:r>
            <a:endParaRPr lang="en-US" dirty="0"/>
          </a:p>
        </p:txBody>
      </p:sp>
      <p:sp>
        <p:nvSpPr>
          <p:cNvPr id="3" name="Text Placeholder 2"/>
          <p:cNvSpPr>
            <a:spLocks noGrp="1"/>
          </p:cNvSpPr>
          <p:nvPr>
            <p:ph type="body" idx="1"/>
          </p:nvPr>
        </p:nvSpPr>
        <p:spPr>
          <a:xfrm>
            <a:off x="839789" y="1588543"/>
            <a:ext cx="5157787" cy="778521"/>
          </a:xfrm>
        </p:spPr>
        <p:txBody>
          <a:bodyPr anchor="b"/>
          <a:lstStyle>
            <a:lvl1pPr marL="0" indent="0">
              <a:buNone/>
              <a:defRPr sz="2268" b="1"/>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de-DE"/>
              <a:t>Mastertextformat bearbeiten</a:t>
            </a:r>
          </a:p>
        </p:txBody>
      </p:sp>
      <p:sp>
        <p:nvSpPr>
          <p:cNvPr id="4" name="Content Placeholder 3"/>
          <p:cNvSpPr>
            <a:spLocks noGrp="1"/>
          </p:cNvSpPr>
          <p:nvPr>
            <p:ph sz="half" idx="2"/>
          </p:nvPr>
        </p:nvSpPr>
        <p:spPr>
          <a:xfrm>
            <a:off x="839789" y="2367064"/>
            <a:ext cx="5157787" cy="348159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588543"/>
            <a:ext cx="5183188" cy="778521"/>
          </a:xfrm>
        </p:spPr>
        <p:txBody>
          <a:bodyPr anchor="b"/>
          <a:lstStyle>
            <a:lvl1pPr marL="0" indent="0">
              <a:buNone/>
              <a:defRPr sz="2268" b="1"/>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de-DE"/>
              <a:t>Mastertextformat bearbeiten</a:t>
            </a:r>
          </a:p>
        </p:txBody>
      </p:sp>
      <p:sp>
        <p:nvSpPr>
          <p:cNvPr id="6" name="Content Placeholder 5"/>
          <p:cNvSpPr>
            <a:spLocks noGrp="1"/>
          </p:cNvSpPr>
          <p:nvPr>
            <p:ph sz="quarter" idx="4"/>
          </p:nvPr>
        </p:nvSpPr>
        <p:spPr>
          <a:xfrm>
            <a:off x="6172200" y="2367064"/>
            <a:ext cx="5183188" cy="348159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C7DBD62B-010F-45DA-8EAE-E4D9780B840D}" type="datetimeFigureOut">
              <a:rPr lang="de-DE" smtClean="0"/>
              <a:t>06.11.2020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EE3226D-533E-4F7D-A9DA-98E362F3224B}" type="slidenum">
              <a:rPr lang="de-DE" smtClean="0"/>
              <a:t>‹Nr.›</a:t>
            </a:fld>
            <a:endParaRPr lang="de-DE"/>
          </a:p>
        </p:txBody>
      </p:sp>
    </p:spTree>
    <p:extLst>
      <p:ext uri="{BB962C8B-B14F-4D97-AF65-F5344CB8AC3E}">
        <p14:creationId xmlns:p14="http://schemas.microsoft.com/office/powerpoint/2010/main" val="1541402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C7DBD62B-010F-45DA-8EAE-E4D9780B840D}" type="datetimeFigureOut">
              <a:rPr lang="de-DE" smtClean="0"/>
              <a:t>06.11.2020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EE3226D-533E-4F7D-A9DA-98E362F3224B}" type="slidenum">
              <a:rPr lang="de-DE" smtClean="0"/>
              <a:t>‹Nr.›</a:t>
            </a:fld>
            <a:endParaRPr lang="de-DE"/>
          </a:p>
        </p:txBody>
      </p:sp>
    </p:spTree>
    <p:extLst>
      <p:ext uri="{BB962C8B-B14F-4D97-AF65-F5344CB8AC3E}">
        <p14:creationId xmlns:p14="http://schemas.microsoft.com/office/powerpoint/2010/main" val="2657933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DBD62B-010F-45DA-8EAE-E4D9780B840D}" type="datetimeFigureOut">
              <a:rPr lang="de-DE" smtClean="0"/>
              <a:t>06.11.2020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4EE3226D-533E-4F7D-A9DA-98E362F3224B}" type="slidenum">
              <a:rPr lang="de-DE" smtClean="0"/>
              <a:t>‹Nr.›</a:t>
            </a:fld>
            <a:endParaRPr lang="de-DE"/>
          </a:p>
        </p:txBody>
      </p:sp>
    </p:spTree>
    <p:extLst>
      <p:ext uri="{BB962C8B-B14F-4D97-AF65-F5344CB8AC3E}">
        <p14:creationId xmlns:p14="http://schemas.microsoft.com/office/powerpoint/2010/main" val="1571868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9" y="432012"/>
            <a:ext cx="3932237" cy="1512041"/>
          </a:xfrm>
        </p:spPr>
        <p:txBody>
          <a:bodyPr anchor="b"/>
          <a:lstStyle>
            <a:lvl1pPr>
              <a:defRPr sz="3024"/>
            </a:lvl1pPr>
          </a:lstStyle>
          <a:p>
            <a:r>
              <a:rPr lang="de-DE"/>
              <a:t>Mastertitelformat bearbeiten</a:t>
            </a:r>
            <a:endParaRPr lang="en-US" dirty="0"/>
          </a:p>
        </p:txBody>
      </p:sp>
      <p:sp>
        <p:nvSpPr>
          <p:cNvPr id="3" name="Content Placeholder 2"/>
          <p:cNvSpPr>
            <a:spLocks noGrp="1"/>
          </p:cNvSpPr>
          <p:nvPr>
            <p:ph idx="1"/>
          </p:nvPr>
        </p:nvSpPr>
        <p:spPr>
          <a:xfrm>
            <a:off x="5183188" y="933026"/>
            <a:ext cx="6172200" cy="4605124"/>
          </a:xfrm>
        </p:spPr>
        <p:txBody>
          <a:bodyPr/>
          <a:lstStyle>
            <a:lvl1pPr>
              <a:defRPr sz="3024"/>
            </a:lvl1pPr>
            <a:lvl2pPr>
              <a:defRPr sz="2646"/>
            </a:lvl2pPr>
            <a:lvl3pPr>
              <a:defRPr sz="2268"/>
            </a:lvl3pPr>
            <a:lvl4pPr>
              <a:defRPr sz="1890"/>
            </a:lvl4pPr>
            <a:lvl5pPr>
              <a:defRPr sz="1890"/>
            </a:lvl5pPr>
            <a:lvl6pPr>
              <a:defRPr sz="1890"/>
            </a:lvl6pPr>
            <a:lvl7pPr>
              <a:defRPr sz="1890"/>
            </a:lvl7pPr>
            <a:lvl8pPr>
              <a:defRPr sz="1890"/>
            </a:lvl8pPr>
            <a:lvl9pPr>
              <a:defRPr sz="189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9" y="1944052"/>
            <a:ext cx="3932237" cy="3601598"/>
          </a:xfrm>
        </p:spPr>
        <p:txBody>
          <a:bodyPr/>
          <a:lstStyle>
            <a:lvl1pPr marL="0" indent="0">
              <a:buNone/>
              <a:defRPr sz="1512"/>
            </a:lvl1pPr>
            <a:lvl2pPr marL="432008" indent="0">
              <a:buNone/>
              <a:defRPr sz="1323"/>
            </a:lvl2pPr>
            <a:lvl3pPr marL="864017" indent="0">
              <a:buNone/>
              <a:defRPr sz="1134"/>
            </a:lvl3pPr>
            <a:lvl4pPr marL="1296025" indent="0">
              <a:buNone/>
              <a:defRPr sz="945"/>
            </a:lvl4pPr>
            <a:lvl5pPr marL="1728033" indent="0">
              <a:buNone/>
              <a:defRPr sz="945"/>
            </a:lvl5pPr>
            <a:lvl6pPr marL="2160041" indent="0">
              <a:buNone/>
              <a:defRPr sz="945"/>
            </a:lvl6pPr>
            <a:lvl7pPr marL="2592050" indent="0">
              <a:buNone/>
              <a:defRPr sz="945"/>
            </a:lvl7pPr>
            <a:lvl8pPr marL="3024058" indent="0">
              <a:buNone/>
              <a:defRPr sz="945"/>
            </a:lvl8pPr>
            <a:lvl9pPr marL="3456066" indent="0">
              <a:buNone/>
              <a:defRPr sz="945"/>
            </a:lvl9pPr>
          </a:lstStyle>
          <a:p>
            <a:pPr lvl="0"/>
            <a:r>
              <a:rPr lang="de-DE"/>
              <a:t>Mastertextformat bearbeiten</a:t>
            </a:r>
          </a:p>
        </p:txBody>
      </p:sp>
      <p:sp>
        <p:nvSpPr>
          <p:cNvPr id="5" name="Date Placeholder 4"/>
          <p:cNvSpPr>
            <a:spLocks noGrp="1"/>
          </p:cNvSpPr>
          <p:nvPr>
            <p:ph type="dt" sz="half" idx="10"/>
          </p:nvPr>
        </p:nvSpPr>
        <p:spPr/>
        <p:txBody>
          <a:bodyPr/>
          <a:lstStyle/>
          <a:p>
            <a:fld id="{C7DBD62B-010F-45DA-8EAE-E4D9780B840D}" type="datetimeFigureOut">
              <a:rPr lang="de-DE" smtClean="0"/>
              <a:t>06.11.2020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EE3226D-533E-4F7D-A9DA-98E362F3224B}" type="slidenum">
              <a:rPr lang="de-DE" smtClean="0"/>
              <a:t>‹Nr.›</a:t>
            </a:fld>
            <a:endParaRPr lang="de-DE"/>
          </a:p>
        </p:txBody>
      </p:sp>
    </p:spTree>
    <p:extLst>
      <p:ext uri="{BB962C8B-B14F-4D97-AF65-F5344CB8AC3E}">
        <p14:creationId xmlns:p14="http://schemas.microsoft.com/office/powerpoint/2010/main" val="404331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9" y="432012"/>
            <a:ext cx="3932237" cy="1512041"/>
          </a:xfrm>
        </p:spPr>
        <p:txBody>
          <a:bodyPr anchor="b"/>
          <a:lstStyle>
            <a:lvl1pPr>
              <a:defRPr sz="3024"/>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33026"/>
            <a:ext cx="6172200" cy="4605124"/>
          </a:xfrm>
        </p:spPr>
        <p:txBody>
          <a:bodyPr anchor="t"/>
          <a:lstStyle>
            <a:lvl1pPr marL="0" indent="0">
              <a:buNone/>
              <a:defRPr sz="3024"/>
            </a:lvl1pPr>
            <a:lvl2pPr marL="432008" indent="0">
              <a:buNone/>
              <a:defRPr sz="2646"/>
            </a:lvl2pPr>
            <a:lvl3pPr marL="864017" indent="0">
              <a:buNone/>
              <a:defRPr sz="2268"/>
            </a:lvl3pPr>
            <a:lvl4pPr marL="1296025" indent="0">
              <a:buNone/>
              <a:defRPr sz="1890"/>
            </a:lvl4pPr>
            <a:lvl5pPr marL="1728033" indent="0">
              <a:buNone/>
              <a:defRPr sz="1890"/>
            </a:lvl5pPr>
            <a:lvl6pPr marL="2160041" indent="0">
              <a:buNone/>
              <a:defRPr sz="1890"/>
            </a:lvl6pPr>
            <a:lvl7pPr marL="2592050" indent="0">
              <a:buNone/>
              <a:defRPr sz="1890"/>
            </a:lvl7pPr>
            <a:lvl8pPr marL="3024058" indent="0">
              <a:buNone/>
              <a:defRPr sz="1890"/>
            </a:lvl8pPr>
            <a:lvl9pPr marL="3456066" indent="0">
              <a:buNone/>
              <a:defRPr sz="189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9" y="1944052"/>
            <a:ext cx="3932237" cy="3601598"/>
          </a:xfrm>
        </p:spPr>
        <p:txBody>
          <a:bodyPr/>
          <a:lstStyle>
            <a:lvl1pPr marL="0" indent="0">
              <a:buNone/>
              <a:defRPr sz="1512"/>
            </a:lvl1pPr>
            <a:lvl2pPr marL="432008" indent="0">
              <a:buNone/>
              <a:defRPr sz="1323"/>
            </a:lvl2pPr>
            <a:lvl3pPr marL="864017" indent="0">
              <a:buNone/>
              <a:defRPr sz="1134"/>
            </a:lvl3pPr>
            <a:lvl4pPr marL="1296025" indent="0">
              <a:buNone/>
              <a:defRPr sz="945"/>
            </a:lvl4pPr>
            <a:lvl5pPr marL="1728033" indent="0">
              <a:buNone/>
              <a:defRPr sz="945"/>
            </a:lvl5pPr>
            <a:lvl6pPr marL="2160041" indent="0">
              <a:buNone/>
              <a:defRPr sz="945"/>
            </a:lvl6pPr>
            <a:lvl7pPr marL="2592050" indent="0">
              <a:buNone/>
              <a:defRPr sz="945"/>
            </a:lvl7pPr>
            <a:lvl8pPr marL="3024058" indent="0">
              <a:buNone/>
              <a:defRPr sz="945"/>
            </a:lvl8pPr>
            <a:lvl9pPr marL="3456066" indent="0">
              <a:buNone/>
              <a:defRPr sz="945"/>
            </a:lvl9pPr>
          </a:lstStyle>
          <a:p>
            <a:pPr lvl="0"/>
            <a:r>
              <a:rPr lang="de-DE"/>
              <a:t>Mastertextformat bearbeiten</a:t>
            </a:r>
          </a:p>
        </p:txBody>
      </p:sp>
      <p:sp>
        <p:nvSpPr>
          <p:cNvPr id="5" name="Date Placeholder 4"/>
          <p:cNvSpPr>
            <a:spLocks noGrp="1"/>
          </p:cNvSpPr>
          <p:nvPr>
            <p:ph type="dt" sz="half" idx="10"/>
          </p:nvPr>
        </p:nvSpPr>
        <p:spPr/>
        <p:txBody>
          <a:bodyPr/>
          <a:lstStyle/>
          <a:p>
            <a:fld id="{C7DBD62B-010F-45DA-8EAE-E4D9780B840D}" type="datetimeFigureOut">
              <a:rPr lang="de-DE" smtClean="0"/>
              <a:t>06.11.2020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EE3226D-533E-4F7D-A9DA-98E362F3224B}" type="slidenum">
              <a:rPr lang="de-DE" smtClean="0"/>
              <a:t>‹Nr.›</a:t>
            </a:fld>
            <a:endParaRPr lang="de-DE"/>
          </a:p>
        </p:txBody>
      </p:sp>
    </p:spTree>
    <p:extLst>
      <p:ext uri="{BB962C8B-B14F-4D97-AF65-F5344CB8AC3E}">
        <p14:creationId xmlns:p14="http://schemas.microsoft.com/office/powerpoint/2010/main" val="4092645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45010"/>
            <a:ext cx="10515600" cy="1252534"/>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725046"/>
            <a:ext cx="10515600" cy="4111612"/>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006163"/>
            <a:ext cx="2743200" cy="345009"/>
          </a:xfrm>
          <a:prstGeom prst="rect">
            <a:avLst/>
          </a:prstGeom>
        </p:spPr>
        <p:txBody>
          <a:bodyPr vert="horz" lIns="91440" tIns="45720" rIns="91440" bIns="45720" rtlCol="0" anchor="ctr"/>
          <a:lstStyle>
            <a:lvl1pPr algn="l">
              <a:defRPr sz="1134">
                <a:solidFill>
                  <a:schemeClr val="tx1">
                    <a:tint val="75000"/>
                  </a:schemeClr>
                </a:solidFill>
              </a:defRPr>
            </a:lvl1pPr>
          </a:lstStyle>
          <a:p>
            <a:fld id="{C7DBD62B-010F-45DA-8EAE-E4D9780B840D}" type="datetimeFigureOut">
              <a:rPr lang="de-DE" smtClean="0"/>
              <a:t>06.11.2020</a:t>
            </a:fld>
            <a:endParaRPr lang="de-DE"/>
          </a:p>
        </p:txBody>
      </p:sp>
      <p:sp>
        <p:nvSpPr>
          <p:cNvPr id="5" name="Footer Placeholder 4"/>
          <p:cNvSpPr>
            <a:spLocks noGrp="1"/>
          </p:cNvSpPr>
          <p:nvPr>
            <p:ph type="ftr" sz="quarter" idx="3"/>
          </p:nvPr>
        </p:nvSpPr>
        <p:spPr>
          <a:xfrm>
            <a:off x="4038600" y="6006163"/>
            <a:ext cx="4114800" cy="345009"/>
          </a:xfrm>
          <a:prstGeom prst="rect">
            <a:avLst/>
          </a:prstGeom>
        </p:spPr>
        <p:txBody>
          <a:bodyPr vert="horz" lIns="91440" tIns="45720" rIns="91440" bIns="45720" rtlCol="0" anchor="ctr"/>
          <a:lstStyle>
            <a:lvl1pPr algn="ctr">
              <a:defRPr sz="1134">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006163"/>
            <a:ext cx="2743200" cy="345009"/>
          </a:xfrm>
          <a:prstGeom prst="rect">
            <a:avLst/>
          </a:prstGeom>
        </p:spPr>
        <p:txBody>
          <a:bodyPr vert="horz" lIns="91440" tIns="45720" rIns="91440" bIns="45720" rtlCol="0" anchor="ctr"/>
          <a:lstStyle>
            <a:lvl1pPr algn="r">
              <a:defRPr sz="1134">
                <a:solidFill>
                  <a:schemeClr val="tx1">
                    <a:tint val="75000"/>
                  </a:schemeClr>
                </a:solidFill>
              </a:defRPr>
            </a:lvl1pPr>
          </a:lstStyle>
          <a:p>
            <a:fld id="{4EE3226D-533E-4F7D-A9DA-98E362F3224B}" type="slidenum">
              <a:rPr lang="de-DE" smtClean="0"/>
              <a:t>‹Nr.›</a:t>
            </a:fld>
            <a:endParaRPr lang="de-DE"/>
          </a:p>
        </p:txBody>
      </p:sp>
    </p:spTree>
    <p:extLst>
      <p:ext uri="{BB962C8B-B14F-4D97-AF65-F5344CB8AC3E}">
        <p14:creationId xmlns:p14="http://schemas.microsoft.com/office/powerpoint/2010/main" val="40580999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64017" rtl="0" eaLnBrk="1" latinLnBrk="0" hangingPunct="1">
        <a:lnSpc>
          <a:spcPct val="90000"/>
        </a:lnSpc>
        <a:spcBef>
          <a:spcPct val="0"/>
        </a:spcBef>
        <a:buNone/>
        <a:defRPr sz="4158" kern="1200">
          <a:solidFill>
            <a:schemeClr val="tx1"/>
          </a:solidFill>
          <a:latin typeface="+mj-lt"/>
          <a:ea typeface="+mj-ea"/>
          <a:cs typeface="+mj-cs"/>
        </a:defRPr>
      </a:lvl1pPr>
    </p:titleStyle>
    <p:bodyStyle>
      <a:lvl1pPr marL="216004" indent="-216004" algn="l" defTabSz="864017" rtl="0" eaLnBrk="1" latinLnBrk="0" hangingPunct="1">
        <a:lnSpc>
          <a:spcPct val="90000"/>
        </a:lnSpc>
        <a:spcBef>
          <a:spcPts val="945"/>
        </a:spcBef>
        <a:buFont typeface="Arial" panose="020B0604020202020204" pitchFamily="34" charset="0"/>
        <a:buChar char="•"/>
        <a:defRPr sz="2646" kern="1200">
          <a:solidFill>
            <a:schemeClr val="tx1"/>
          </a:solidFill>
          <a:latin typeface="+mn-lt"/>
          <a:ea typeface="+mn-ea"/>
          <a:cs typeface="+mn-cs"/>
        </a:defRPr>
      </a:lvl1pPr>
      <a:lvl2pPr marL="648012" indent="-216004" algn="l" defTabSz="864017" rtl="0" eaLnBrk="1" latinLnBrk="0" hangingPunct="1">
        <a:lnSpc>
          <a:spcPct val="90000"/>
        </a:lnSpc>
        <a:spcBef>
          <a:spcPts val="472"/>
        </a:spcBef>
        <a:buFont typeface="Arial" panose="020B0604020202020204" pitchFamily="34" charset="0"/>
        <a:buChar char="•"/>
        <a:defRPr sz="2268" kern="1200">
          <a:solidFill>
            <a:schemeClr val="tx1"/>
          </a:solidFill>
          <a:latin typeface="+mn-lt"/>
          <a:ea typeface="+mn-ea"/>
          <a:cs typeface="+mn-cs"/>
        </a:defRPr>
      </a:lvl2pPr>
      <a:lvl3pPr marL="1080021" indent="-216004" algn="l" defTabSz="864017" rtl="0" eaLnBrk="1" latinLnBrk="0" hangingPunct="1">
        <a:lnSpc>
          <a:spcPct val="90000"/>
        </a:lnSpc>
        <a:spcBef>
          <a:spcPts val="472"/>
        </a:spcBef>
        <a:buFont typeface="Arial" panose="020B0604020202020204" pitchFamily="34" charset="0"/>
        <a:buChar char="•"/>
        <a:defRPr sz="1890" kern="1200">
          <a:solidFill>
            <a:schemeClr val="tx1"/>
          </a:solidFill>
          <a:latin typeface="+mn-lt"/>
          <a:ea typeface="+mn-ea"/>
          <a:cs typeface="+mn-cs"/>
        </a:defRPr>
      </a:lvl3pPr>
      <a:lvl4pPr marL="1512029"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4pPr>
      <a:lvl5pPr marL="1944037"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en-US"/>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rv.hessenrecht.hessen.de/bshe/document/hevr-EltWahl_MitglEVHErahmen" TargetMode="External"/><Relationship Id="rId2" Type="http://schemas.openxmlformats.org/officeDocument/2006/relationships/hyperlink" Target="https://www.rv.hessenrecht.hessen.de/bshe/document/hevr-KonfOHEV4P4"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steb-wiesbaden.de/wp-content/uploads/hygieneplan_6.0.pdf"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www.steb-wiesbaden.de/wp-content/uploads/Leitfaden-Schulbetrieb-im-Schuljahr-2020-2021.pdf" TargetMode="External"/><Relationship Id="rId5" Type="http://schemas.openxmlformats.org/officeDocument/2006/relationships/hyperlink" Target="http://www.steb-wiesbaden.de/wp-content/uploads/2020-11-01-Verf%C3%BCgung-Ausl%C3%B6sung-Stufe-2_unterzeichnet_m.-Anm.pdf" TargetMode="External"/><Relationship Id="rId4" Type="http://schemas.openxmlformats.org/officeDocument/2006/relationships/hyperlink" Target="http://www.steb-wiesbaden.de/wp-content/uploads/Ministerschreiben-30.10.20.-neue-Coronama%C3%9Fnahmen.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steb-wiesbaden.de/wp-content/uploads/Praevention-Schulen.pdf"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www.steb-wiesbaden.de/wp-content/uploads/PM-Luftfilter-StEB-28102020.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steb-wiesbaden.de/ergebnisse-der-elternumfrage-zum-thema-homeschooling/"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openpetition.de/petition/online/bildungsgerechtigkeit-und-gesundheitsschutz-in-der-pandemie"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steb-wiesbaden.de/"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mailto:info@steb-wiesbaden.d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0D55D3F-0569-490D-BE7C-334657B18BBE}"/>
              </a:ext>
            </a:extLst>
          </p:cNvPr>
          <p:cNvSpPr/>
          <p:nvPr/>
        </p:nvSpPr>
        <p:spPr>
          <a:xfrm>
            <a:off x="0" y="0"/>
            <a:ext cx="12192000" cy="648017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Grafik 4">
            <a:extLst>
              <a:ext uri="{FF2B5EF4-FFF2-40B4-BE49-F238E27FC236}">
                <a16:creationId xmlns:a16="http://schemas.microsoft.com/office/drawing/2014/main" id="{63F60F84-9FAA-4F48-B4E3-9FB7266A51FA}"/>
              </a:ext>
            </a:extLst>
          </p:cNvPr>
          <p:cNvPicPr/>
          <p:nvPr/>
        </p:nvPicPr>
        <p:blipFill>
          <a:blip r:embed="rId2" cstate="email">
            <a:extLst>
              <a:ext uri="{28A0092B-C50C-407E-A947-70E740481C1C}">
                <a14:useLocalDpi xmlns:a14="http://schemas.microsoft.com/office/drawing/2010/main"/>
              </a:ext>
            </a:extLst>
          </a:blip>
          <a:stretch>
            <a:fillRect/>
          </a:stretch>
        </p:blipFill>
        <p:spPr>
          <a:xfrm>
            <a:off x="4654731" y="4296158"/>
            <a:ext cx="2760618" cy="752973"/>
          </a:xfrm>
          <a:prstGeom prst="rect">
            <a:avLst/>
          </a:prstGeom>
        </p:spPr>
      </p:pic>
      <p:sp>
        <p:nvSpPr>
          <p:cNvPr id="24" name="Textfeld 23">
            <a:extLst>
              <a:ext uri="{FF2B5EF4-FFF2-40B4-BE49-F238E27FC236}">
                <a16:creationId xmlns:a16="http://schemas.microsoft.com/office/drawing/2014/main" id="{ECEE1750-0D60-44FE-8538-CA3D885D43EC}"/>
              </a:ext>
            </a:extLst>
          </p:cNvPr>
          <p:cNvSpPr txBox="1"/>
          <p:nvPr/>
        </p:nvSpPr>
        <p:spPr>
          <a:xfrm>
            <a:off x="763093" y="1877748"/>
            <a:ext cx="10394788" cy="1815882"/>
          </a:xfrm>
          <a:prstGeom prst="rect">
            <a:avLst/>
          </a:prstGeom>
          <a:noFill/>
        </p:spPr>
        <p:txBody>
          <a:bodyPr wrap="square" rtlCol="0">
            <a:spAutoFit/>
          </a:bodyPr>
          <a:lstStyle/>
          <a:p>
            <a:pPr algn="ctr"/>
            <a:r>
              <a:rPr lang="de-DE" sz="3200" dirty="0">
                <a:solidFill>
                  <a:schemeClr val="bg1"/>
                </a:solidFill>
              </a:rPr>
              <a:t>Gemeinsame Sitzung der Schulelternbeiratsvorsitzenden der Wiesbadener Schulen und des Stadtelternbeirates</a:t>
            </a:r>
          </a:p>
          <a:p>
            <a:pPr algn="ctr"/>
            <a:br>
              <a:rPr lang="de-DE" sz="2400" dirty="0">
                <a:solidFill>
                  <a:schemeClr val="bg1"/>
                </a:solidFill>
              </a:rPr>
            </a:br>
            <a:r>
              <a:rPr lang="de-DE" sz="2400" dirty="0">
                <a:solidFill>
                  <a:schemeClr val="bg1"/>
                </a:solidFill>
              </a:rPr>
              <a:t>4.11.2020</a:t>
            </a:r>
          </a:p>
        </p:txBody>
      </p:sp>
      <p:cxnSp>
        <p:nvCxnSpPr>
          <p:cNvPr id="26" name="Gerader Verbinder 25">
            <a:extLst>
              <a:ext uri="{FF2B5EF4-FFF2-40B4-BE49-F238E27FC236}">
                <a16:creationId xmlns:a16="http://schemas.microsoft.com/office/drawing/2014/main" id="{FC5ABD9E-6739-4002-ABE7-769213BCF364}"/>
              </a:ext>
            </a:extLst>
          </p:cNvPr>
          <p:cNvCxnSpPr>
            <a:cxnSpLocks/>
          </p:cNvCxnSpPr>
          <p:nvPr/>
        </p:nvCxnSpPr>
        <p:spPr>
          <a:xfrm>
            <a:off x="2898898" y="4032067"/>
            <a:ext cx="5861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698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A2764633-159E-4C86-826F-10AF39B5DAD0}"/>
              </a:ext>
            </a:extLst>
          </p:cNvPr>
          <p:cNvSpPr txBox="1"/>
          <p:nvPr/>
        </p:nvSpPr>
        <p:spPr>
          <a:xfrm>
            <a:off x="729723" y="159090"/>
            <a:ext cx="8865450" cy="687561"/>
          </a:xfrm>
          <a:prstGeom prst="rect">
            <a:avLst/>
          </a:prstGeom>
          <a:noFill/>
        </p:spPr>
        <p:txBody>
          <a:bodyPr wrap="square" rtlCol="0">
            <a:spAutoFit/>
          </a:bodyPr>
          <a:lstStyle/>
          <a:p>
            <a:r>
              <a:rPr lang="de-DE" sz="1600" b="1" dirty="0">
                <a:solidFill>
                  <a:schemeClr val="accent5">
                    <a:lumMod val="75000"/>
                  </a:schemeClr>
                </a:solidFill>
              </a:rPr>
              <a:t>Tätigkeitsbericht des Stadtelternbeirates </a:t>
            </a:r>
            <a:br>
              <a:rPr lang="de-DE" sz="1600" b="1" dirty="0">
                <a:solidFill>
                  <a:schemeClr val="accent5">
                    <a:lumMod val="75000"/>
                  </a:schemeClr>
                </a:solidFill>
              </a:rPr>
            </a:br>
            <a:r>
              <a:rPr lang="de-DE" sz="2268" b="1" dirty="0" err="1">
                <a:solidFill>
                  <a:schemeClr val="accent2">
                    <a:lumMod val="75000"/>
                  </a:schemeClr>
                </a:solidFill>
              </a:rPr>
              <a:t>StEB</a:t>
            </a:r>
            <a:r>
              <a:rPr lang="de-DE" sz="2268" b="1" dirty="0">
                <a:solidFill>
                  <a:schemeClr val="accent2">
                    <a:lumMod val="75000"/>
                  </a:schemeClr>
                </a:solidFill>
              </a:rPr>
              <a:t> Wiesbaden – Schulentwicklungsplan (=SEP)</a:t>
            </a:r>
          </a:p>
        </p:txBody>
      </p:sp>
      <p:pic>
        <p:nvPicPr>
          <p:cNvPr id="6" name="Grafik 5">
            <a:extLst>
              <a:ext uri="{FF2B5EF4-FFF2-40B4-BE49-F238E27FC236}">
                <a16:creationId xmlns:a16="http://schemas.microsoft.com/office/drawing/2014/main" id="{2C395665-52D9-4A84-ABC2-FB5B28AC2D83}"/>
              </a:ext>
            </a:extLst>
          </p:cNvPr>
          <p:cNvPicPr/>
          <p:nvPr/>
        </p:nvPicPr>
        <p:blipFill>
          <a:blip r:embed="rId2" cstate="email">
            <a:extLst>
              <a:ext uri="{28A0092B-C50C-407E-A947-70E740481C1C}">
                <a14:useLocalDpi xmlns:a14="http://schemas.microsoft.com/office/drawing/2010/main"/>
              </a:ext>
            </a:extLst>
          </a:blip>
          <a:stretch>
            <a:fillRect/>
          </a:stretch>
        </p:blipFill>
        <p:spPr>
          <a:xfrm>
            <a:off x="9358135" y="159090"/>
            <a:ext cx="1888516" cy="546353"/>
          </a:xfrm>
          <a:prstGeom prst="rect">
            <a:avLst/>
          </a:prstGeom>
        </p:spPr>
      </p:pic>
      <p:sp>
        <p:nvSpPr>
          <p:cNvPr id="2" name="Textfeld 1">
            <a:extLst>
              <a:ext uri="{FF2B5EF4-FFF2-40B4-BE49-F238E27FC236}">
                <a16:creationId xmlns:a16="http://schemas.microsoft.com/office/drawing/2014/main" id="{69D3812D-CBF6-49B7-9A2C-DCFCEB4A9C5E}"/>
              </a:ext>
            </a:extLst>
          </p:cNvPr>
          <p:cNvSpPr txBox="1"/>
          <p:nvPr/>
        </p:nvSpPr>
        <p:spPr>
          <a:xfrm>
            <a:off x="729722" y="858415"/>
            <a:ext cx="9232883" cy="5709255"/>
          </a:xfrm>
          <a:prstGeom prst="rect">
            <a:avLst/>
          </a:prstGeom>
          <a:noFill/>
        </p:spPr>
        <p:txBody>
          <a:bodyPr wrap="square" rtlCol="0">
            <a:spAutoFit/>
          </a:bodyPr>
          <a:lstStyle/>
          <a:p>
            <a:pPr>
              <a:lnSpc>
                <a:spcPts val="1900"/>
              </a:lnSpc>
              <a:spcBef>
                <a:spcPts val="20"/>
              </a:spcBef>
            </a:pPr>
            <a:endParaRPr lang="de-DE" sz="1600" dirty="0">
              <a:solidFill>
                <a:schemeClr val="accent2">
                  <a:lumMod val="75000"/>
                </a:schemeClr>
              </a:solidFill>
            </a:endParaRPr>
          </a:p>
          <a:p>
            <a:pPr>
              <a:lnSpc>
                <a:spcPts val="1900"/>
              </a:lnSpc>
              <a:spcBef>
                <a:spcPts val="20"/>
              </a:spcBef>
            </a:pPr>
            <a:r>
              <a:rPr lang="de-DE" b="1" dirty="0"/>
              <a:t>Herausforderungen:</a:t>
            </a:r>
            <a:br>
              <a:rPr lang="de-DE" sz="1600" b="1" dirty="0">
                <a:solidFill>
                  <a:schemeClr val="accent2">
                    <a:lumMod val="75000"/>
                  </a:schemeClr>
                </a:solidFill>
              </a:rPr>
            </a:br>
            <a:endParaRPr lang="de-DE" sz="1600" b="1" dirty="0">
              <a:solidFill>
                <a:schemeClr val="accent2">
                  <a:lumMod val="75000"/>
                </a:schemeClr>
              </a:solidFill>
            </a:endParaRPr>
          </a:p>
          <a:p>
            <a:pPr marL="285750" indent="-285750">
              <a:spcBef>
                <a:spcPts val="1200"/>
              </a:spcBef>
              <a:buFontTx/>
              <a:buChar char="-"/>
            </a:pPr>
            <a:r>
              <a:rPr lang="de-DE" sz="1700" i="0" dirty="0">
                <a:solidFill>
                  <a:srgbClr val="333333"/>
                </a:solidFill>
                <a:effectLst/>
              </a:rPr>
              <a:t>wachsende Stadt / räumliche Verteilung (Großsiedlungen </a:t>
            </a:r>
            <a:r>
              <a:rPr lang="de-DE" sz="1700" dirty="0">
                <a:solidFill>
                  <a:srgbClr val="333333"/>
                </a:solidFill>
              </a:rPr>
              <a:t>(</a:t>
            </a:r>
            <a:r>
              <a:rPr lang="de-DE" sz="1700" i="0" dirty="0" err="1">
                <a:solidFill>
                  <a:srgbClr val="333333"/>
                </a:solidFill>
                <a:effectLst/>
              </a:rPr>
              <a:t>Ostfeld</a:t>
            </a:r>
            <a:r>
              <a:rPr lang="de-DE" sz="1700" i="0" dirty="0">
                <a:solidFill>
                  <a:srgbClr val="333333"/>
                </a:solidFill>
                <a:effectLst/>
              </a:rPr>
              <a:t>),</a:t>
            </a:r>
            <a:br>
              <a:rPr lang="de-DE" sz="1700" i="0" dirty="0">
                <a:solidFill>
                  <a:srgbClr val="333333"/>
                </a:solidFill>
                <a:effectLst/>
              </a:rPr>
            </a:br>
            <a:r>
              <a:rPr lang="de-DE" sz="1700" i="0" dirty="0">
                <a:solidFill>
                  <a:srgbClr val="333333"/>
                </a:solidFill>
                <a:effectLst/>
              </a:rPr>
              <a:t>Neubaugebiete (Bierstadt Nord, Kastel))</a:t>
            </a:r>
          </a:p>
          <a:p>
            <a:pPr marL="285750" indent="-285750">
              <a:spcBef>
                <a:spcPts val="1200"/>
              </a:spcBef>
              <a:buFontTx/>
              <a:buChar char="-"/>
            </a:pPr>
            <a:r>
              <a:rPr lang="de-DE" sz="1700" dirty="0">
                <a:solidFill>
                  <a:srgbClr val="333333"/>
                </a:solidFill>
                <a:sym typeface="Wingdings" panose="05000000000000000000" pitchFamily="2" charset="2"/>
              </a:rPr>
              <a:t>Rechtsanspruch auf Ganztagsbetreuung für </a:t>
            </a:r>
            <a:r>
              <a:rPr lang="de-DE" sz="1700" dirty="0" err="1">
                <a:solidFill>
                  <a:srgbClr val="333333"/>
                </a:solidFill>
                <a:sym typeface="Wingdings" panose="05000000000000000000" pitchFamily="2" charset="2"/>
              </a:rPr>
              <a:t>GrundschülerInnen</a:t>
            </a:r>
            <a:r>
              <a:rPr lang="de-DE" sz="1700" dirty="0">
                <a:solidFill>
                  <a:srgbClr val="333333"/>
                </a:solidFill>
                <a:sym typeface="Wingdings" panose="05000000000000000000" pitchFamily="2" charset="2"/>
              </a:rPr>
              <a:t> </a:t>
            </a:r>
            <a:br>
              <a:rPr lang="de-DE" sz="1700" dirty="0">
                <a:solidFill>
                  <a:srgbClr val="333333"/>
                </a:solidFill>
                <a:sym typeface="Wingdings" panose="05000000000000000000" pitchFamily="2" charset="2"/>
              </a:rPr>
            </a:br>
            <a:r>
              <a:rPr lang="de-DE" sz="1700" dirty="0">
                <a:solidFill>
                  <a:srgbClr val="333333"/>
                </a:solidFill>
                <a:sym typeface="Wingdings" panose="05000000000000000000" pitchFamily="2" charset="2"/>
              </a:rPr>
              <a:t>ab 2025 -&gt; Mehrbedarf in Wiesbaden von ca. 2900 Plätzen</a:t>
            </a:r>
          </a:p>
          <a:p>
            <a:pPr marL="285750" indent="-285750">
              <a:spcBef>
                <a:spcPts val="1200"/>
              </a:spcBef>
              <a:buFontTx/>
              <a:buChar char="-"/>
            </a:pPr>
            <a:r>
              <a:rPr lang="de-DE" sz="1700" dirty="0"/>
              <a:t>bestmögliche (inklusive) Beschulung für Kinder mit Förderbedarf </a:t>
            </a:r>
            <a:endParaRPr lang="de-DE" sz="1700" dirty="0">
              <a:solidFill>
                <a:srgbClr val="333333"/>
              </a:solidFill>
              <a:sym typeface="Wingdings" panose="05000000000000000000" pitchFamily="2" charset="2"/>
            </a:endParaRPr>
          </a:p>
          <a:p>
            <a:pPr marL="285750" indent="-285750">
              <a:spcBef>
                <a:spcPts val="1200"/>
              </a:spcBef>
              <a:buFontTx/>
              <a:buChar char="-"/>
            </a:pPr>
            <a:r>
              <a:rPr lang="de-DE" sz="1700" dirty="0"/>
              <a:t>Digitalisierung und Medienbildung</a:t>
            </a:r>
          </a:p>
          <a:p>
            <a:pPr marL="285750" indent="-285750">
              <a:spcBef>
                <a:spcPts val="1200"/>
              </a:spcBef>
              <a:buFontTx/>
              <a:buChar char="-"/>
            </a:pPr>
            <a:r>
              <a:rPr lang="de-DE" sz="1700" b="1" dirty="0">
                <a:solidFill>
                  <a:srgbClr val="333333"/>
                </a:solidFill>
                <a:sym typeface="Wingdings" panose="05000000000000000000" pitchFamily="2" charset="2"/>
              </a:rPr>
              <a:t>Bildungsgerechtigkeit (</a:t>
            </a:r>
            <a:r>
              <a:rPr lang="de-DE" sz="1700" b="1" dirty="0"/>
              <a:t>Iglu Studie): </a:t>
            </a:r>
            <a:br>
              <a:rPr lang="de-DE" sz="1700" dirty="0"/>
            </a:br>
            <a:r>
              <a:rPr lang="de-DE" sz="1700" dirty="0"/>
              <a:t>Seit diesem Schuljahr verfügt Wiesbaden über drei verbundene </a:t>
            </a:r>
            <a:br>
              <a:rPr lang="de-DE" sz="1700" dirty="0"/>
            </a:br>
            <a:r>
              <a:rPr lang="de-DE" sz="1700" dirty="0"/>
              <a:t>Haupt- und Realschulen (E. Kästner, A. Dürer, G. Hauptmann)</a:t>
            </a:r>
            <a:br>
              <a:rPr lang="de-DE" sz="1700" dirty="0"/>
            </a:br>
            <a:endParaRPr lang="de-DE" sz="1700" dirty="0"/>
          </a:p>
          <a:p>
            <a:pPr>
              <a:spcBef>
                <a:spcPts val="1200"/>
              </a:spcBef>
            </a:pPr>
            <a:r>
              <a:rPr lang="de-DE" sz="2200" b="1" dirty="0">
                <a:solidFill>
                  <a:srgbClr val="0070C0"/>
                </a:solidFill>
                <a:sym typeface="Wingdings" panose="05000000000000000000" pitchFamily="2" charset="2"/>
              </a:rPr>
              <a:t>		</a:t>
            </a:r>
            <a:r>
              <a:rPr lang="de-DE" b="1" dirty="0">
                <a:sym typeface="Wingdings" panose="05000000000000000000" pitchFamily="2" charset="2"/>
              </a:rPr>
              <a:t>Der </a:t>
            </a:r>
            <a:r>
              <a:rPr lang="de-DE" b="1" dirty="0" err="1">
                <a:sym typeface="Wingdings" panose="05000000000000000000" pitchFamily="2" charset="2"/>
              </a:rPr>
              <a:t>StEB</a:t>
            </a:r>
            <a:r>
              <a:rPr lang="de-DE" b="1" dirty="0">
                <a:sym typeface="Wingdings" panose="05000000000000000000" pitchFamily="2" charset="2"/>
              </a:rPr>
              <a:t> hat sich für die Einrichtung einer weiteren IGS und </a:t>
            </a:r>
            <a:br>
              <a:rPr lang="de-DE" b="1" dirty="0">
                <a:sym typeface="Wingdings" panose="05000000000000000000" pitchFamily="2" charset="2"/>
              </a:rPr>
            </a:br>
            <a:r>
              <a:rPr lang="de-DE" b="1" dirty="0">
                <a:sym typeface="Wingdings" panose="05000000000000000000" pitchFamily="2" charset="2"/>
              </a:rPr>
              <a:t>		einer Oberstufe für die W. Leuschner Schule positioniert</a:t>
            </a:r>
          </a:p>
          <a:p>
            <a:pPr marL="285750" indent="-285750">
              <a:lnSpc>
                <a:spcPts val="1900"/>
              </a:lnSpc>
              <a:spcBef>
                <a:spcPts val="20"/>
              </a:spcBef>
              <a:buFontTx/>
              <a:buChar char="-"/>
            </a:pPr>
            <a:endParaRPr lang="de-DE" sz="1600" b="1" dirty="0">
              <a:solidFill>
                <a:srgbClr val="333333"/>
              </a:solidFill>
              <a:sym typeface="Wingdings" panose="05000000000000000000" pitchFamily="2" charset="2"/>
            </a:endParaRPr>
          </a:p>
          <a:p>
            <a:pPr marL="285750" indent="-285750">
              <a:lnSpc>
                <a:spcPts val="1900"/>
              </a:lnSpc>
              <a:spcBef>
                <a:spcPts val="20"/>
              </a:spcBef>
              <a:buFontTx/>
              <a:buChar char="-"/>
            </a:pPr>
            <a:endParaRPr lang="de-DE" sz="1600" dirty="0">
              <a:effectLst/>
              <a:ea typeface="Calibri" panose="020F0502020204030204" pitchFamily="34" charset="0"/>
              <a:cs typeface="Times New Roman" panose="02020603050405020304" pitchFamily="18" charset="0"/>
            </a:endParaRPr>
          </a:p>
          <a:p>
            <a:pPr marL="285750" indent="-285750">
              <a:lnSpc>
                <a:spcPts val="1900"/>
              </a:lnSpc>
              <a:spcBef>
                <a:spcPts val="20"/>
              </a:spcBef>
              <a:buFont typeface="Arial" panose="020B0604020202020204" pitchFamily="34" charset="0"/>
              <a:buChar char="•"/>
            </a:pPr>
            <a:endParaRPr lang="de-DE" sz="1600" dirty="0"/>
          </a:p>
        </p:txBody>
      </p:sp>
      <p:pic>
        <p:nvPicPr>
          <p:cNvPr id="5" name="Grafik 4">
            <a:extLst>
              <a:ext uri="{FF2B5EF4-FFF2-40B4-BE49-F238E27FC236}">
                <a16:creationId xmlns:a16="http://schemas.microsoft.com/office/drawing/2014/main" id="{51711C41-A2D8-4C50-8F81-7BB522036D2D}"/>
              </a:ext>
            </a:extLst>
          </p:cNvPr>
          <p:cNvPicPr>
            <a:picLocks noChangeAspect="1"/>
          </p:cNvPicPr>
          <p:nvPr/>
        </p:nvPicPr>
        <p:blipFill>
          <a:blip r:embed="rId3"/>
          <a:stretch>
            <a:fillRect/>
          </a:stretch>
        </p:blipFill>
        <p:spPr>
          <a:xfrm>
            <a:off x="7167685" y="1587577"/>
            <a:ext cx="5098816" cy="3043738"/>
          </a:xfrm>
          <a:prstGeom prst="rect">
            <a:avLst/>
          </a:prstGeom>
        </p:spPr>
      </p:pic>
      <p:sp>
        <p:nvSpPr>
          <p:cNvPr id="8" name="Pfeil: nach rechts 7">
            <a:extLst>
              <a:ext uri="{FF2B5EF4-FFF2-40B4-BE49-F238E27FC236}">
                <a16:creationId xmlns:a16="http://schemas.microsoft.com/office/drawing/2014/main" id="{00739361-24B8-4D6C-8A12-97B2F8579794}"/>
              </a:ext>
            </a:extLst>
          </p:cNvPr>
          <p:cNvSpPr/>
          <p:nvPr/>
        </p:nvSpPr>
        <p:spPr>
          <a:xfrm>
            <a:off x="898374" y="5138056"/>
            <a:ext cx="686586" cy="669439"/>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01"/>
          </a:p>
        </p:txBody>
      </p:sp>
    </p:spTree>
    <p:extLst>
      <p:ext uri="{BB962C8B-B14F-4D97-AF65-F5344CB8AC3E}">
        <p14:creationId xmlns:p14="http://schemas.microsoft.com/office/powerpoint/2010/main" val="3204848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0D55D3F-0569-490D-BE7C-334657B18BBE}"/>
              </a:ext>
            </a:extLst>
          </p:cNvPr>
          <p:cNvSpPr/>
          <p:nvPr/>
        </p:nvSpPr>
        <p:spPr>
          <a:xfrm>
            <a:off x="0" y="0"/>
            <a:ext cx="12192000" cy="6480175"/>
          </a:xfrm>
          <a:prstGeom prst="rect">
            <a:avLst/>
          </a:prstGeom>
          <a:solidFill>
            <a:schemeClr val="accent1">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Grafik 4">
            <a:extLst>
              <a:ext uri="{FF2B5EF4-FFF2-40B4-BE49-F238E27FC236}">
                <a16:creationId xmlns:a16="http://schemas.microsoft.com/office/drawing/2014/main" id="{63F60F84-9FAA-4F48-B4E3-9FB7266A51FA}"/>
              </a:ext>
            </a:extLst>
          </p:cNvPr>
          <p:cNvPicPr/>
          <p:nvPr/>
        </p:nvPicPr>
        <p:blipFill>
          <a:blip r:embed="rId2" cstate="email">
            <a:extLst>
              <a:ext uri="{28A0092B-C50C-407E-A947-70E740481C1C}">
                <a14:useLocalDpi xmlns:a14="http://schemas.microsoft.com/office/drawing/2010/main"/>
              </a:ext>
            </a:extLst>
          </a:blip>
          <a:stretch>
            <a:fillRect/>
          </a:stretch>
        </p:blipFill>
        <p:spPr>
          <a:xfrm>
            <a:off x="9509760" y="159090"/>
            <a:ext cx="2464525" cy="664557"/>
          </a:xfrm>
          <a:prstGeom prst="rect">
            <a:avLst/>
          </a:prstGeom>
        </p:spPr>
      </p:pic>
      <p:sp>
        <p:nvSpPr>
          <p:cNvPr id="9" name="Rechteck: abgerundete Ecken 8">
            <a:extLst>
              <a:ext uri="{FF2B5EF4-FFF2-40B4-BE49-F238E27FC236}">
                <a16:creationId xmlns:a16="http://schemas.microsoft.com/office/drawing/2014/main" id="{EEBB5D24-6FE4-4DAD-B332-E97AD11777A5}"/>
              </a:ext>
            </a:extLst>
          </p:cNvPr>
          <p:cNvSpPr/>
          <p:nvPr/>
        </p:nvSpPr>
        <p:spPr>
          <a:xfrm>
            <a:off x="1537065" y="1981204"/>
            <a:ext cx="1123406" cy="862149"/>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accent2"/>
                </a:solidFill>
              </a:rPr>
              <a:t>1</a:t>
            </a:r>
          </a:p>
        </p:txBody>
      </p:sp>
      <p:sp>
        <p:nvSpPr>
          <p:cNvPr id="11" name="Rechteck: abgerundete Ecken 10">
            <a:extLst>
              <a:ext uri="{FF2B5EF4-FFF2-40B4-BE49-F238E27FC236}">
                <a16:creationId xmlns:a16="http://schemas.microsoft.com/office/drawing/2014/main" id="{3360C736-D067-4631-A02D-A3E2E2E3939C}"/>
              </a:ext>
            </a:extLst>
          </p:cNvPr>
          <p:cNvSpPr/>
          <p:nvPr/>
        </p:nvSpPr>
        <p:spPr>
          <a:xfrm>
            <a:off x="2869475" y="1981205"/>
            <a:ext cx="8656322" cy="86215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de-DE"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Digitalisierung </a:t>
            </a: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der Wiesbadener Schulen – Rahmenbedingungen, Vorgehensweise, Status</a:t>
            </a:r>
            <a:b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gemeinsamer Vortrag des staatlichen Schulamtes und des Wiesbadener Medienzentrums</a:t>
            </a:r>
          </a:p>
          <a:p>
            <a:endParaRPr lang="de-DE" dirty="0"/>
          </a:p>
        </p:txBody>
      </p:sp>
      <p:sp>
        <p:nvSpPr>
          <p:cNvPr id="13" name="Rechteck: abgerundete Ecken 12">
            <a:extLst>
              <a:ext uri="{FF2B5EF4-FFF2-40B4-BE49-F238E27FC236}">
                <a16:creationId xmlns:a16="http://schemas.microsoft.com/office/drawing/2014/main" id="{FE7D3E3D-EC7A-40B1-815E-2A4F771336DD}"/>
              </a:ext>
            </a:extLst>
          </p:cNvPr>
          <p:cNvSpPr/>
          <p:nvPr/>
        </p:nvSpPr>
        <p:spPr>
          <a:xfrm>
            <a:off x="1541416" y="2988197"/>
            <a:ext cx="1123406" cy="862149"/>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accent2"/>
                </a:solidFill>
              </a:rPr>
              <a:t>2</a:t>
            </a:r>
          </a:p>
        </p:txBody>
      </p:sp>
      <p:sp>
        <p:nvSpPr>
          <p:cNvPr id="15" name="Rechteck: abgerundete Ecken 14">
            <a:extLst>
              <a:ext uri="{FF2B5EF4-FFF2-40B4-BE49-F238E27FC236}">
                <a16:creationId xmlns:a16="http://schemas.microsoft.com/office/drawing/2014/main" id="{E02DD6F8-543D-428D-B2B1-C41B3634C281}"/>
              </a:ext>
            </a:extLst>
          </p:cNvPr>
          <p:cNvSpPr/>
          <p:nvPr/>
        </p:nvSpPr>
        <p:spPr>
          <a:xfrm>
            <a:off x="2873826" y="2988198"/>
            <a:ext cx="8656322" cy="86215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pP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Tätigkeitsbericht des Stadtelternbeirates</a:t>
            </a:r>
          </a:p>
        </p:txBody>
      </p:sp>
      <p:sp>
        <p:nvSpPr>
          <p:cNvPr id="17" name="Rechteck: abgerundete Ecken 16">
            <a:extLst>
              <a:ext uri="{FF2B5EF4-FFF2-40B4-BE49-F238E27FC236}">
                <a16:creationId xmlns:a16="http://schemas.microsoft.com/office/drawing/2014/main" id="{C5A4CE33-CD5C-4B68-8E81-FA0709DBD37D}"/>
              </a:ext>
            </a:extLst>
          </p:cNvPr>
          <p:cNvSpPr/>
          <p:nvPr/>
        </p:nvSpPr>
        <p:spPr>
          <a:xfrm>
            <a:off x="1541413" y="4000912"/>
            <a:ext cx="1123406" cy="862149"/>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accent2"/>
                </a:solidFill>
              </a:rPr>
              <a:t>3</a:t>
            </a:r>
          </a:p>
        </p:txBody>
      </p:sp>
      <p:sp>
        <p:nvSpPr>
          <p:cNvPr id="19" name="Rechteck: abgerundete Ecken 18">
            <a:extLst>
              <a:ext uri="{FF2B5EF4-FFF2-40B4-BE49-F238E27FC236}">
                <a16:creationId xmlns:a16="http://schemas.microsoft.com/office/drawing/2014/main" id="{4F380C38-AAAC-4E08-87A4-E2858EDD8C25}"/>
              </a:ext>
            </a:extLst>
          </p:cNvPr>
          <p:cNvSpPr/>
          <p:nvPr/>
        </p:nvSpPr>
        <p:spPr>
          <a:xfrm>
            <a:off x="2873823" y="4000913"/>
            <a:ext cx="8656322" cy="86215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Elternmitbestimmung </a:t>
            </a:r>
            <a:b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Gremien, Bedeutung, Informationsmöglichkeiten, Zusammenarbeit </a:t>
            </a:r>
          </a:p>
          <a:p>
            <a:endParaRPr lang="de-DE" dirty="0"/>
          </a:p>
        </p:txBody>
      </p:sp>
      <p:sp>
        <p:nvSpPr>
          <p:cNvPr id="21" name="Rechteck: abgerundete Ecken 20">
            <a:extLst>
              <a:ext uri="{FF2B5EF4-FFF2-40B4-BE49-F238E27FC236}">
                <a16:creationId xmlns:a16="http://schemas.microsoft.com/office/drawing/2014/main" id="{CB844E9B-F1DF-470E-887F-5ECE555B1393}"/>
              </a:ext>
            </a:extLst>
          </p:cNvPr>
          <p:cNvSpPr/>
          <p:nvPr/>
        </p:nvSpPr>
        <p:spPr>
          <a:xfrm>
            <a:off x="1541413" y="5059680"/>
            <a:ext cx="1123406" cy="862149"/>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accent2"/>
                </a:solidFill>
              </a:rPr>
              <a:t>4</a:t>
            </a:r>
          </a:p>
        </p:txBody>
      </p:sp>
      <p:sp>
        <p:nvSpPr>
          <p:cNvPr id="23" name="Rechteck: abgerundete Ecken 22">
            <a:extLst>
              <a:ext uri="{FF2B5EF4-FFF2-40B4-BE49-F238E27FC236}">
                <a16:creationId xmlns:a16="http://schemas.microsoft.com/office/drawing/2014/main" id="{64F64719-75A8-4B67-8A2F-AB98CD5D67DD}"/>
              </a:ext>
            </a:extLst>
          </p:cNvPr>
          <p:cNvSpPr/>
          <p:nvPr/>
        </p:nvSpPr>
        <p:spPr>
          <a:xfrm>
            <a:off x="2873823" y="5059681"/>
            <a:ext cx="8656322" cy="86215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pPr>
            <a:r>
              <a:rPr lang="de-DE"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CORONA:</a:t>
            </a:r>
            <a:b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Aktuelle schulische Situation – Hygieneplan, Maskenpflicht, digitaler Unterricht</a:t>
            </a:r>
          </a:p>
        </p:txBody>
      </p:sp>
      <p:sp>
        <p:nvSpPr>
          <p:cNvPr id="24" name="Textfeld 23">
            <a:extLst>
              <a:ext uri="{FF2B5EF4-FFF2-40B4-BE49-F238E27FC236}">
                <a16:creationId xmlns:a16="http://schemas.microsoft.com/office/drawing/2014/main" id="{ECEE1750-0D60-44FE-8538-CA3D885D43EC}"/>
              </a:ext>
            </a:extLst>
          </p:cNvPr>
          <p:cNvSpPr txBox="1"/>
          <p:nvPr/>
        </p:nvSpPr>
        <p:spPr>
          <a:xfrm>
            <a:off x="1524265" y="763200"/>
            <a:ext cx="1796582" cy="707886"/>
          </a:xfrm>
          <a:prstGeom prst="rect">
            <a:avLst/>
          </a:prstGeom>
          <a:noFill/>
        </p:spPr>
        <p:txBody>
          <a:bodyPr wrap="none" rtlCol="0">
            <a:spAutoFit/>
          </a:bodyPr>
          <a:lstStyle/>
          <a:p>
            <a:r>
              <a:rPr lang="de-DE" sz="4000" b="1" dirty="0">
                <a:solidFill>
                  <a:schemeClr val="bg1"/>
                </a:solidFill>
              </a:rPr>
              <a:t>Agenda</a:t>
            </a:r>
          </a:p>
        </p:txBody>
      </p:sp>
      <p:cxnSp>
        <p:nvCxnSpPr>
          <p:cNvPr id="26" name="Gerader Verbinder 25">
            <a:extLst>
              <a:ext uri="{FF2B5EF4-FFF2-40B4-BE49-F238E27FC236}">
                <a16:creationId xmlns:a16="http://schemas.microsoft.com/office/drawing/2014/main" id="{FC5ABD9E-6739-4002-ABE7-769213BCF364}"/>
              </a:ext>
            </a:extLst>
          </p:cNvPr>
          <p:cNvCxnSpPr>
            <a:cxnSpLocks/>
          </p:cNvCxnSpPr>
          <p:nvPr/>
        </p:nvCxnSpPr>
        <p:spPr>
          <a:xfrm>
            <a:off x="1537065" y="1706878"/>
            <a:ext cx="58303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3E5F4563-50E0-4390-AF83-A3646F0BBE53}"/>
              </a:ext>
            </a:extLst>
          </p:cNvPr>
          <p:cNvSpPr/>
          <p:nvPr/>
        </p:nvSpPr>
        <p:spPr>
          <a:xfrm>
            <a:off x="1075511" y="1857442"/>
            <a:ext cx="10450286" cy="2067606"/>
          </a:xfrm>
          <a:prstGeom prst="rect">
            <a:avLst/>
          </a:prstGeom>
          <a:solidFill>
            <a:schemeClr val="accent1">
              <a:lumMod val="5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02B19910-85E2-4D47-A362-A566BEE3C334}"/>
              </a:ext>
            </a:extLst>
          </p:cNvPr>
          <p:cNvSpPr/>
          <p:nvPr/>
        </p:nvSpPr>
        <p:spPr>
          <a:xfrm>
            <a:off x="1389022" y="5013626"/>
            <a:ext cx="10450286" cy="1165275"/>
          </a:xfrm>
          <a:prstGeom prst="rect">
            <a:avLst/>
          </a:prstGeom>
          <a:solidFill>
            <a:schemeClr val="accent1">
              <a:lumMod val="5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50620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A2764633-159E-4C86-826F-10AF39B5DAD0}"/>
              </a:ext>
            </a:extLst>
          </p:cNvPr>
          <p:cNvSpPr txBox="1"/>
          <p:nvPr/>
        </p:nvSpPr>
        <p:spPr>
          <a:xfrm>
            <a:off x="700809" y="269214"/>
            <a:ext cx="8865450" cy="441339"/>
          </a:xfrm>
          <a:prstGeom prst="rect">
            <a:avLst/>
          </a:prstGeom>
          <a:noFill/>
        </p:spPr>
        <p:txBody>
          <a:bodyPr wrap="square" rtlCol="0">
            <a:spAutoFit/>
          </a:bodyPr>
          <a:lstStyle/>
          <a:p>
            <a:r>
              <a:rPr lang="de-DE" sz="2268" b="1" dirty="0">
                <a:solidFill>
                  <a:schemeClr val="accent5">
                    <a:lumMod val="75000"/>
                  </a:schemeClr>
                </a:solidFill>
              </a:rPr>
              <a:t>Elternrechte / Elternpflichten - Elternmitbestimmung in der Schule </a:t>
            </a:r>
          </a:p>
        </p:txBody>
      </p:sp>
      <p:pic>
        <p:nvPicPr>
          <p:cNvPr id="6" name="Grafik 5">
            <a:extLst>
              <a:ext uri="{FF2B5EF4-FFF2-40B4-BE49-F238E27FC236}">
                <a16:creationId xmlns:a16="http://schemas.microsoft.com/office/drawing/2014/main" id="{2C395665-52D9-4A84-ABC2-FB5B28AC2D83}"/>
              </a:ext>
            </a:extLst>
          </p:cNvPr>
          <p:cNvPicPr/>
          <p:nvPr/>
        </p:nvPicPr>
        <p:blipFill>
          <a:blip r:embed="rId2" cstate="email">
            <a:extLst>
              <a:ext uri="{28A0092B-C50C-407E-A947-70E740481C1C}">
                <a14:useLocalDpi xmlns:a14="http://schemas.microsoft.com/office/drawing/2010/main"/>
              </a:ext>
            </a:extLst>
          </a:blip>
          <a:stretch>
            <a:fillRect/>
          </a:stretch>
        </p:blipFill>
        <p:spPr>
          <a:xfrm>
            <a:off x="9358135" y="159090"/>
            <a:ext cx="1888516" cy="546353"/>
          </a:xfrm>
          <a:prstGeom prst="rect">
            <a:avLst/>
          </a:prstGeom>
        </p:spPr>
      </p:pic>
      <p:sp>
        <p:nvSpPr>
          <p:cNvPr id="2" name="Textfeld 1">
            <a:extLst>
              <a:ext uri="{FF2B5EF4-FFF2-40B4-BE49-F238E27FC236}">
                <a16:creationId xmlns:a16="http://schemas.microsoft.com/office/drawing/2014/main" id="{7111C9D1-4F1E-4E33-B07E-0852E5E485A5}"/>
              </a:ext>
            </a:extLst>
          </p:cNvPr>
          <p:cNvSpPr txBox="1"/>
          <p:nvPr/>
        </p:nvSpPr>
        <p:spPr>
          <a:xfrm>
            <a:off x="700809" y="1013387"/>
            <a:ext cx="9936268" cy="4943947"/>
          </a:xfrm>
          <a:prstGeom prst="rect">
            <a:avLst/>
          </a:prstGeom>
          <a:noFill/>
        </p:spPr>
        <p:txBody>
          <a:bodyPr wrap="square" rtlCol="0">
            <a:spAutoFit/>
          </a:bodyPr>
          <a:lstStyle/>
          <a:p>
            <a:r>
              <a:rPr lang="de-DE" sz="1889" b="1" dirty="0">
                <a:solidFill>
                  <a:schemeClr val="accent2">
                    <a:lumMod val="75000"/>
                  </a:schemeClr>
                </a:solidFill>
              </a:rPr>
              <a:t>„Die Erziehungsberechtigten haben das Recht, die Gestaltung des Unterrichtswesens mitzubestimmen“ Verfassung des Landes Hessen, Art. 56 Abs. 6</a:t>
            </a:r>
          </a:p>
          <a:p>
            <a:endParaRPr lang="de-DE" sz="1701" dirty="0"/>
          </a:p>
          <a:p>
            <a:endParaRPr lang="de-DE" sz="1701" dirty="0"/>
          </a:p>
          <a:p>
            <a:r>
              <a:rPr lang="de-DE" sz="1701" dirty="0"/>
              <a:t>§ 100 Abs. 2 Hessisches Schulgesetz:</a:t>
            </a:r>
          </a:p>
          <a:p>
            <a:endParaRPr lang="de-DE" sz="1701" dirty="0"/>
          </a:p>
          <a:p>
            <a:r>
              <a:rPr lang="de-DE" sz="1701" dirty="0"/>
              <a:t>Eltern und Schule haben einen gesetzlich verankerten gemeinsamen Erziehungsauftrag. </a:t>
            </a:r>
          </a:p>
          <a:p>
            <a:endParaRPr lang="de-DE" sz="1701" dirty="0"/>
          </a:p>
          <a:p>
            <a:r>
              <a:rPr lang="de-DE" sz="1701" dirty="0"/>
              <a:t>In den Schulen sind Eltern wichtige Partner. In Gremien, Sitzungen und Konferenzen gestalten sie das Schulwesen aller Kinder mit. </a:t>
            </a:r>
          </a:p>
          <a:p>
            <a:endParaRPr lang="de-DE" sz="1701" dirty="0"/>
          </a:p>
          <a:p>
            <a:r>
              <a:rPr lang="de-DE" sz="1701" b="1" dirty="0"/>
              <a:t>Je besser Eltern über ihre Rechte informiert sind, umso besser können sie in den Gremien und mit Kooperationspartnern agieren. </a:t>
            </a:r>
          </a:p>
          <a:p>
            <a:endParaRPr lang="de-DE" sz="1701" dirty="0"/>
          </a:p>
          <a:p>
            <a:r>
              <a:rPr lang="de-DE" sz="1701" dirty="0"/>
              <a:t>Beteiligungsrechte muss man wahrnehmen, Eltern als Vorbild für Schüler </a:t>
            </a:r>
          </a:p>
          <a:p>
            <a:r>
              <a:rPr lang="de-DE" sz="1701" dirty="0"/>
              <a:t> </a:t>
            </a:r>
          </a:p>
          <a:p>
            <a:endParaRPr lang="de-DE" sz="1701" dirty="0"/>
          </a:p>
          <a:p>
            <a:r>
              <a:rPr lang="de-DE" sz="2268" dirty="0">
                <a:sym typeface="Wingdings" panose="05000000000000000000" pitchFamily="2" charset="2"/>
              </a:rPr>
              <a:t>   </a:t>
            </a:r>
            <a:r>
              <a:rPr lang="de-DE" sz="2268" b="1" dirty="0"/>
              <a:t>Schule gemeinsam gestalten</a:t>
            </a:r>
          </a:p>
        </p:txBody>
      </p:sp>
    </p:spTree>
    <p:extLst>
      <p:ext uri="{BB962C8B-B14F-4D97-AF65-F5344CB8AC3E}">
        <p14:creationId xmlns:p14="http://schemas.microsoft.com/office/powerpoint/2010/main" val="3102010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21EBA316-C0F2-4779-8517-6561CEF8C9A5}"/>
              </a:ext>
            </a:extLst>
          </p:cNvPr>
          <p:cNvSpPr/>
          <p:nvPr/>
        </p:nvSpPr>
        <p:spPr>
          <a:xfrm>
            <a:off x="1545490" y="5803947"/>
            <a:ext cx="1798276" cy="3978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34" dirty="0">
                <a:solidFill>
                  <a:schemeClr val="tx1"/>
                </a:solidFill>
              </a:rPr>
              <a:t>Eltern einer Klasse</a:t>
            </a:r>
          </a:p>
        </p:txBody>
      </p:sp>
      <p:sp>
        <p:nvSpPr>
          <p:cNvPr id="19" name="Rechteck: abgerundete Ecken 18">
            <a:extLst>
              <a:ext uri="{FF2B5EF4-FFF2-40B4-BE49-F238E27FC236}">
                <a16:creationId xmlns:a16="http://schemas.microsoft.com/office/drawing/2014/main" id="{D9A97DB4-6C9B-4E3F-A9EC-BB2F287521A8}"/>
              </a:ext>
            </a:extLst>
          </p:cNvPr>
          <p:cNvSpPr/>
          <p:nvPr/>
        </p:nvSpPr>
        <p:spPr>
          <a:xfrm>
            <a:off x="2071821" y="3446109"/>
            <a:ext cx="4024175" cy="1239197"/>
          </a:xfrm>
          <a:prstGeom prst="roundRect">
            <a:avLst/>
          </a:prstGeom>
          <a:solidFill>
            <a:schemeClr val="accent2">
              <a:lumMod val="20000"/>
              <a:lumOff val="80000"/>
            </a:schemeClr>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sz="1134" b="1" dirty="0">
              <a:solidFill>
                <a:schemeClr val="tx1"/>
              </a:solidFill>
            </a:endParaRPr>
          </a:p>
        </p:txBody>
      </p:sp>
      <p:sp>
        <p:nvSpPr>
          <p:cNvPr id="21" name="Rechteck: abgerundete Ecken 20">
            <a:extLst>
              <a:ext uri="{FF2B5EF4-FFF2-40B4-BE49-F238E27FC236}">
                <a16:creationId xmlns:a16="http://schemas.microsoft.com/office/drawing/2014/main" id="{20C2521C-9360-4E52-AB24-E43E5E494603}"/>
              </a:ext>
            </a:extLst>
          </p:cNvPr>
          <p:cNvSpPr/>
          <p:nvPr/>
        </p:nvSpPr>
        <p:spPr>
          <a:xfrm>
            <a:off x="3605489" y="5043940"/>
            <a:ext cx="2486392" cy="614962"/>
          </a:xfrm>
          <a:prstGeom prst="roundRect">
            <a:avLst/>
          </a:prstGeom>
          <a:solidFill>
            <a:schemeClr val="bg1">
              <a:lumMod val="9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134" dirty="0">
                <a:solidFill>
                  <a:schemeClr val="tx1"/>
                </a:solidFill>
              </a:rPr>
              <a:t>Vertretung </a:t>
            </a:r>
            <a:r>
              <a:rPr lang="de-DE" sz="1134" dirty="0" err="1">
                <a:solidFill>
                  <a:schemeClr val="tx1"/>
                </a:solidFill>
              </a:rPr>
              <a:t>ausländ</a:t>
            </a:r>
            <a:r>
              <a:rPr lang="de-DE" sz="1134" dirty="0">
                <a:solidFill>
                  <a:schemeClr val="tx1"/>
                </a:solidFill>
              </a:rPr>
              <a:t>. Eltern </a:t>
            </a:r>
            <a:endParaRPr lang="de-DE" sz="851" dirty="0">
              <a:solidFill>
                <a:schemeClr val="tx1"/>
              </a:solidFill>
            </a:endParaRPr>
          </a:p>
          <a:p>
            <a:pPr algn="ctr"/>
            <a:r>
              <a:rPr lang="de-DE" sz="851" dirty="0">
                <a:solidFill>
                  <a:schemeClr val="tx1"/>
                </a:solidFill>
                <a:latin typeface="+mj-lt"/>
              </a:rPr>
              <a:t>Unter- und Mittelstufe: 1 pro 25 </a:t>
            </a:r>
            <a:r>
              <a:rPr lang="de-DE" sz="851" dirty="0" err="1">
                <a:solidFill>
                  <a:schemeClr val="tx1"/>
                </a:solidFill>
                <a:latin typeface="+mj-lt"/>
              </a:rPr>
              <a:t>SuS</a:t>
            </a:r>
            <a:endParaRPr lang="de-DE" sz="851" dirty="0">
              <a:solidFill>
                <a:schemeClr val="tx1"/>
              </a:solidFill>
              <a:latin typeface="+mj-lt"/>
            </a:endParaRPr>
          </a:p>
          <a:p>
            <a:pPr algn="ctr"/>
            <a:r>
              <a:rPr lang="de-DE" sz="851" dirty="0">
                <a:solidFill>
                  <a:schemeClr val="tx1"/>
                </a:solidFill>
                <a:latin typeface="+mj-lt"/>
              </a:rPr>
              <a:t>Oberstufe: 1 pro 20 </a:t>
            </a:r>
            <a:r>
              <a:rPr lang="de-DE" sz="851" dirty="0" err="1">
                <a:solidFill>
                  <a:schemeClr val="tx1"/>
                </a:solidFill>
                <a:latin typeface="+mj-lt"/>
              </a:rPr>
              <a:t>SuS</a:t>
            </a:r>
            <a:endParaRPr lang="de-DE" sz="851" dirty="0">
              <a:solidFill>
                <a:schemeClr val="tx1"/>
              </a:solidFill>
              <a:latin typeface="+mj-lt"/>
            </a:endParaRPr>
          </a:p>
          <a:p>
            <a:pPr algn="ctr"/>
            <a:r>
              <a:rPr lang="de-DE" sz="851" dirty="0">
                <a:solidFill>
                  <a:schemeClr val="tx1"/>
                </a:solidFill>
                <a:latin typeface="+mj-lt"/>
              </a:rPr>
              <a:t>Berufsschule: 1 pro 50 </a:t>
            </a:r>
            <a:r>
              <a:rPr lang="de-DE" sz="851" dirty="0" err="1">
                <a:solidFill>
                  <a:schemeClr val="tx1"/>
                </a:solidFill>
                <a:latin typeface="+mj-lt"/>
              </a:rPr>
              <a:t>SuS</a:t>
            </a:r>
            <a:endParaRPr lang="de-DE" sz="945" dirty="0">
              <a:solidFill>
                <a:schemeClr val="tx1"/>
              </a:solidFill>
            </a:endParaRPr>
          </a:p>
        </p:txBody>
      </p:sp>
      <p:sp>
        <p:nvSpPr>
          <p:cNvPr id="23" name="Rechteck 22">
            <a:extLst>
              <a:ext uri="{FF2B5EF4-FFF2-40B4-BE49-F238E27FC236}">
                <a16:creationId xmlns:a16="http://schemas.microsoft.com/office/drawing/2014/main" id="{1777B4C6-0AF6-4638-AF45-F88AAD86F292}"/>
              </a:ext>
            </a:extLst>
          </p:cNvPr>
          <p:cNvSpPr/>
          <p:nvPr/>
        </p:nvSpPr>
        <p:spPr>
          <a:xfrm>
            <a:off x="3656530" y="5830393"/>
            <a:ext cx="2380316" cy="37140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34" dirty="0">
                <a:solidFill>
                  <a:schemeClr val="tx1"/>
                </a:solidFill>
              </a:rPr>
              <a:t>Eltern ausländischer Kinder</a:t>
            </a:r>
          </a:p>
        </p:txBody>
      </p:sp>
      <p:sp>
        <p:nvSpPr>
          <p:cNvPr id="44" name="Rechteck: abgerundete Ecken 43">
            <a:extLst>
              <a:ext uri="{FF2B5EF4-FFF2-40B4-BE49-F238E27FC236}">
                <a16:creationId xmlns:a16="http://schemas.microsoft.com/office/drawing/2014/main" id="{2A14A21C-DB93-46C4-8BCF-8C4E85E4346E}"/>
              </a:ext>
            </a:extLst>
          </p:cNvPr>
          <p:cNvSpPr/>
          <p:nvPr/>
        </p:nvSpPr>
        <p:spPr>
          <a:xfrm>
            <a:off x="1540023" y="5124316"/>
            <a:ext cx="1812369" cy="530440"/>
          </a:xfrm>
          <a:prstGeom prst="roundRect">
            <a:avLst/>
          </a:prstGeom>
          <a:solidFill>
            <a:schemeClr val="bg1">
              <a:lumMod val="9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134" dirty="0">
                <a:solidFill>
                  <a:schemeClr val="tx1"/>
                </a:solidFill>
              </a:rPr>
              <a:t>Klassen-Elternbeirat / Jahrgangselternbeirat </a:t>
            </a:r>
            <a:br>
              <a:rPr lang="de-DE" sz="1134" dirty="0">
                <a:solidFill>
                  <a:schemeClr val="tx1"/>
                </a:solidFill>
              </a:rPr>
            </a:br>
            <a:r>
              <a:rPr lang="de-DE" sz="851" dirty="0">
                <a:solidFill>
                  <a:schemeClr val="tx1"/>
                </a:solidFill>
              </a:rPr>
              <a:t>(1 pro angefangene 20 </a:t>
            </a:r>
            <a:r>
              <a:rPr lang="de-DE" sz="851" dirty="0" err="1">
                <a:solidFill>
                  <a:schemeClr val="tx1"/>
                </a:solidFill>
              </a:rPr>
              <a:t>SuS</a:t>
            </a:r>
            <a:r>
              <a:rPr lang="de-DE" sz="851" dirty="0">
                <a:solidFill>
                  <a:schemeClr val="tx1"/>
                </a:solidFill>
              </a:rPr>
              <a:t>)</a:t>
            </a:r>
          </a:p>
        </p:txBody>
      </p:sp>
      <p:sp>
        <p:nvSpPr>
          <p:cNvPr id="47" name="Textfeld 46">
            <a:extLst>
              <a:ext uri="{FF2B5EF4-FFF2-40B4-BE49-F238E27FC236}">
                <a16:creationId xmlns:a16="http://schemas.microsoft.com/office/drawing/2014/main" id="{DBD8A971-5A51-4F6C-BE7E-129C7A190E5B}"/>
              </a:ext>
            </a:extLst>
          </p:cNvPr>
          <p:cNvSpPr txBox="1"/>
          <p:nvPr/>
        </p:nvSpPr>
        <p:spPr>
          <a:xfrm>
            <a:off x="2143377" y="3457279"/>
            <a:ext cx="4024175" cy="1250527"/>
          </a:xfrm>
          <a:prstGeom prst="rect">
            <a:avLst/>
          </a:prstGeom>
          <a:noFill/>
          <a:ln>
            <a:noFill/>
          </a:ln>
        </p:spPr>
        <p:txBody>
          <a:bodyPr wrap="square" rtlCol="0">
            <a:spAutoFit/>
          </a:bodyPr>
          <a:lstStyle/>
          <a:p>
            <a:r>
              <a:rPr lang="de-DE" sz="1322" b="1" dirty="0"/>
              <a:t>Schulelternbeirat (SEB)</a:t>
            </a:r>
          </a:p>
          <a:p>
            <a:r>
              <a:rPr lang="de-DE" sz="1040" dirty="0">
                <a:latin typeface="+mj-lt"/>
              </a:rPr>
              <a:t>pro Klasse/Jahrgangs EB eine Stimme</a:t>
            </a:r>
          </a:p>
          <a:p>
            <a:r>
              <a:rPr lang="de-DE" sz="1040" dirty="0">
                <a:latin typeface="+mj-lt"/>
              </a:rPr>
              <a:t>Vertreter ausländischer Eltern nur  beratend</a:t>
            </a:r>
            <a:br>
              <a:rPr lang="de-DE" sz="1040" dirty="0">
                <a:latin typeface="+mj-lt"/>
              </a:rPr>
            </a:br>
            <a:r>
              <a:rPr lang="de-DE" sz="1040" dirty="0">
                <a:latin typeface="+mj-lt"/>
              </a:rPr>
              <a:t>Teilnahme des </a:t>
            </a:r>
            <a:r>
              <a:rPr lang="de-DE" sz="1040" dirty="0" err="1">
                <a:latin typeface="+mj-lt"/>
              </a:rPr>
              <a:t>SchulleiterIn</a:t>
            </a:r>
            <a:r>
              <a:rPr lang="de-DE" sz="1040" dirty="0">
                <a:latin typeface="+mj-lt"/>
              </a:rPr>
              <a:t>, weitere Personen nach Bedarf als Gäste</a:t>
            </a:r>
            <a:br>
              <a:rPr lang="de-DE" sz="1040" dirty="0">
                <a:latin typeface="+mj-lt"/>
              </a:rPr>
            </a:br>
            <a:r>
              <a:rPr lang="de-DE" sz="1040" dirty="0">
                <a:latin typeface="+mj-lt"/>
              </a:rPr>
              <a:t>bei besonderen Gründen: interne Sitzung ohne Schulleitung</a:t>
            </a:r>
          </a:p>
          <a:p>
            <a:r>
              <a:rPr lang="de-DE" sz="1040" b="1" dirty="0">
                <a:latin typeface="+mj-lt"/>
              </a:rPr>
              <a:t>Wahlen: Einladung schriftlich, fristgerecht, Abstimmung geheim</a:t>
            </a:r>
            <a:br>
              <a:rPr lang="de-DE" sz="1040" b="1" dirty="0">
                <a:latin typeface="+mj-lt"/>
              </a:rPr>
            </a:br>
            <a:r>
              <a:rPr lang="de-DE" sz="1040" b="1" dirty="0">
                <a:latin typeface="+mj-lt"/>
              </a:rPr>
              <a:t>andere Sitzungen und  Abstimmungen: keine Vorgaben</a:t>
            </a:r>
          </a:p>
        </p:txBody>
      </p:sp>
      <p:sp>
        <p:nvSpPr>
          <p:cNvPr id="53" name="Rechteck: abgerundete Ecken 52">
            <a:extLst>
              <a:ext uri="{FF2B5EF4-FFF2-40B4-BE49-F238E27FC236}">
                <a16:creationId xmlns:a16="http://schemas.microsoft.com/office/drawing/2014/main" id="{A32D5B7C-C29C-412F-9CC8-C883A0AC2311}"/>
              </a:ext>
            </a:extLst>
          </p:cNvPr>
          <p:cNvSpPr/>
          <p:nvPr/>
        </p:nvSpPr>
        <p:spPr>
          <a:xfrm>
            <a:off x="889254" y="1586776"/>
            <a:ext cx="4065482" cy="1121641"/>
          </a:xfrm>
          <a:prstGeom prst="roundRect">
            <a:avLst/>
          </a:prstGeom>
          <a:solidFill>
            <a:schemeClr val="bg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sz="1134" b="1" dirty="0">
              <a:solidFill>
                <a:schemeClr val="tx1"/>
              </a:solidFill>
            </a:endParaRPr>
          </a:p>
        </p:txBody>
      </p:sp>
      <p:sp>
        <p:nvSpPr>
          <p:cNvPr id="54" name="Textfeld 53">
            <a:extLst>
              <a:ext uri="{FF2B5EF4-FFF2-40B4-BE49-F238E27FC236}">
                <a16:creationId xmlns:a16="http://schemas.microsoft.com/office/drawing/2014/main" id="{550DC75A-1712-4F2A-92C7-65A20E2FFEC9}"/>
              </a:ext>
            </a:extLst>
          </p:cNvPr>
          <p:cNvSpPr txBox="1"/>
          <p:nvPr/>
        </p:nvSpPr>
        <p:spPr>
          <a:xfrm>
            <a:off x="1667193" y="1866259"/>
            <a:ext cx="2591094" cy="295787"/>
          </a:xfrm>
          <a:prstGeom prst="rect">
            <a:avLst/>
          </a:prstGeom>
          <a:noFill/>
          <a:ln>
            <a:noFill/>
          </a:ln>
        </p:spPr>
        <p:txBody>
          <a:bodyPr wrap="none" rtlCol="0">
            <a:spAutoFit/>
          </a:bodyPr>
          <a:lstStyle/>
          <a:p>
            <a:r>
              <a:rPr lang="de-DE" sz="1322" b="1" dirty="0"/>
              <a:t>Gesamtkonferenz der LehrerInnen</a:t>
            </a:r>
          </a:p>
        </p:txBody>
      </p:sp>
      <p:sp>
        <p:nvSpPr>
          <p:cNvPr id="55" name="Rechteck: abgerundete Ecken 54">
            <a:extLst>
              <a:ext uri="{FF2B5EF4-FFF2-40B4-BE49-F238E27FC236}">
                <a16:creationId xmlns:a16="http://schemas.microsoft.com/office/drawing/2014/main" id="{E958DDE4-B514-4830-8430-9E20CF7865C7}"/>
              </a:ext>
            </a:extLst>
          </p:cNvPr>
          <p:cNvSpPr/>
          <p:nvPr/>
        </p:nvSpPr>
        <p:spPr>
          <a:xfrm>
            <a:off x="6565939" y="1295239"/>
            <a:ext cx="4409810" cy="1422813"/>
          </a:xfrm>
          <a:prstGeom prst="roundRect">
            <a:avLst/>
          </a:prstGeom>
          <a:solidFill>
            <a:schemeClr val="accent2">
              <a:lumMod val="20000"/>
              <a:lumOff val="80000"/>
            </a:schemeClr>
          </a:solidFill>
          <a:ln w="28575">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sz="1134" b="1" dirty="0">
              <a:solidFill>
                <a:schemeClr val="tx1"/>
              </a:solidFill>
            </a:endParaRPr>
          </a:p>
        </p:txBody>
      </p:sp>
      <p:sp>
        <p:nvSpPr>
          <p:cNvPr id="56" name="Textfeld 55">
            <a:extLst>
              <a:ext uri="{FF2B5EF4-FFF2-40B4-BE49-F238E27FC236}">
                <a16:creationId xmlns:a16="http://schemas.microsoft.com/office/drawing/2014/main" id="{D52E55A7-7CF5-4E2B-B464-78F58AC990DB}"/>
              </a:ext>
            </a:extLst>
          </p:cNvPr>
          <p:cNvSpPr txBox="1"/>
          <p:nvPr/>
        </p:nvSpPr>
        <p:spPr>
          <a:xfrm>
            <a:off x="7198654" y="1396594"/>
            <a:ext cx="3149040" cy="1308692"/>
          </a:xfrm>
          <a:prstGeom prst="rect">
            <a:avLst/>
          </a:prstGeom>
          <a:noFill/>
          <a:ln>
            <a:noFill/>
          </a:ln>
        </p:spPr>
        <p:txBody>
          <a:bodyPr wrap="none" rtlCol="0">
            <a:spAutoFit/>
          </a:bodyPr>
          <a:lstStyle/>
          <a:p>
            <a:r>
              <a:rPr lang="de-DE" sz="1322" b="1" dirty="0"/>
              <a:t>Schulkonferenz</a:t>
            </a:r>
          </a:p>
          <a:p>
            <a:endParaRPr lang="de-DE" sz="1322" b="1" dirty="0"/>
          </a:p>
          <a:p>
            <a:r>
              <a:rPr lang="de-DE" sz="1322" dirty="0"/>
              <a:t>Vorsitz: 	Schulleiter</a:t>
            </a:r>
          </a:p>
          <a:p>
            <a:r>
              <a:rPr lang="de-DE" sz="1322" dirty="0"/>
              <a:t>Mitglieder:   Eltern und SchülerInnen (50%)</a:t>
            </a:r>
            <a:br>
              <a:rPr lang="de-DE" sz="1322" dirty="0"/>
            </a:br>
            <a:r>
              <a:rPr lang="de-DE" sz="1322" dirty="0"/>
              <a:t>	LehrerInnen (50%)</a:t>
            </a:r>
            <a:br>
              <a:rPr lang="de-DE" sz="1322" dirty="0"/>
            </a:br>
            <a:r>
              <a:rPr lang="de-DE" sz="1322" dirty="0"/>
              <a:t>	</a:t>
            </a:r>
            <a:r>
              <a:rPr lang="de-DE" sz="1322" dirty="0" err="1"/>
              <a:t>SchulleiterIn</a:t>
            </a:r>
            <a:endParaRPr lang="de-DE" sz="1322" dirty="0"/>
          </a:p>
        </p:txBody>
      </p:sp>
      <p:sp>
        <p:nvSpPr>
          <p:cNvPr id="57" name="Rechteck: abgerundete Ecken 56">
            <a:extLst>
              <a:ext uri="{FF2B5EF4-FFF2-40B4-BE49-F238E27FC236}">
                <a16:creationId xmlns:a16="http://schemas.microsoft.com/office/drawing/2014/main" id="{5E46443C-0CE4-4614-B537-AC972737C316}"/>
              </a:ext>
            </a:extLst>
          </p:cNvPr>
          <p:cNvSpPr/>
          <p:nvPr/>
        </p:nvSpPr>
        <p:spPr>
          <a:xfrm>
            <a:off x="7237620" y="3442564"/>
            <a:ext cx="3089809" cy="1121641"/>
          </a:xfrm>
          <a:prstGeom prst="roundRect">
            <a:avLst/>
          </a:prstGeom>
          <a:solidFill>
            <a:schemeClr val="bg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sz="1134" b="1" dirty="0">
              <a:solidFill>
                <a:schemeClr val="tx1"/>
              </a:solidFill>
            </a:endParaRPr>
          </a:p>
        </p:txBody>
      </p:sp>
      <p:sp>
        <p:nvSpPr>
          <p:cNvPr id="58" name="Textfeld 57">
            <a:extLst>
              <a:ext uri="{FF2B5EF4-FFF2-40B4-BE49-F238E27FC236}">
                <a16:creationId xmlns:a16="http://schemas.microsoft.com/office/drawing/2014/main" id="{33C01657-DD4D-4BFA-BE87-3E3EAE6831C7}"/>
              </a:ext>
            </a:extLst>
          </p:cNvPr>
          <p:cNvSpPr txBox="1"/>
          <p:nvPr/>
        </p:nvSpPr>
        <p:spPr>
          <a:xfrm>
            <a:off x="7940445" y="3864635"/>
            <a:ext cx="1779526" cy="499239"/>
          </a:xfrm>
          <a:prstGeom prst="rect">
            <a:avLst/>
          </a:prstGeom>
          <a:noFill/>
          <a:ln>
            <a:noFill/>
          </a:ln>
        </p:spPr>
        <p:txBody>
          <a:bodyPr wrap="none" rtlCol="0">
            <a:spAutoFit/>
          </a:bodyPr>
          <a:lstStyle/>
          <a:p>
            <a:r>
              <a:rPr lang="de-DE" sz="1322" b="1" dirty="0"/>
              <a:t>Schülervertretung (SV)</a:t>
            </a:r>
          </a:p>
          <a:p>
            <a:endParaRPr lang="de-DE" sz="1322" b="1" dirty="0"/>
          </a:p>
        </p:txBody>
      </p:sp>
      <p:sp>
        <p:nvSpPr>
          <p:cNvPr id="60" name="Rechteck 59">
            <a:extLst>
              <a:ext uri="{FF2B5EF4-FFF2-40B4-BE49-F238E27FC236}">
                <a16:creationId xmlns:a16="http://schemas.microsoft.com/office/drawing/2014/main" id="{7F38F968-4B65-4565-AD95-028B281A0F92}"/>
              </a:ext>
            </a:extLst>
          </p:cNvPr>
          <p:cNvSpPr/>
          <p:nvPr/>
        </p:nvSpPr>
        <p:spPr>
          <a:xfrm>
            <a:off x="1181636" y="885004"/>
            <a:ext cx="3485022" cy="3897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34" dirty="0" err="1">
                <a:solidFill>
                  <a:schemeClr val="tx1"/>
                </a:solidFill>
              </a:rPr>
              <a:t>LeherInnen</a:t>
            </a:r>
            <a:r>
              <a:rPr lang="de-DE" sz="1134" dirty="0">
                <a:solidFill>
                  <a:schemeClr val="tx1"/>
                </a:solidFill>
              </a:rPr>
              <a:t> einer Schule</a:t>
            </a:r>
          </a:p>
        </p:txBody>
      </p:sp>
      <p:cxnSp>
        <p:nvCxnSpPr>
          <p:cNvPr id="66" name="Gerade Verbindung mit Pfeil 65">
            <a:extLst>
              <a:ext uri="{FF2B5EF4-FFF2-40B4-BE49-F238E27FC236}">
                <a16:creationId xmlns:a16="http://schemas.microsoft.com/office/drawing/2014/main" id="{617020D4-B248-4A49-902C-F828A2B0F01B}"/>
              </a:ext>
            </a:extLst>
          </p:cNvPr>
          <p:cNvCxnSpPr>
            <a:cxnSpLocks/>
          </p:cNvCxnSpPr>
          <p:nvPr/>
        </p:nvCxnSpPr>
        <p:spPr>
          <a:xfrm flipV="1">
            <a:off x="5131396" y="2209288"/>
            <a:ext cx="1434542" cy="124262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8" name="Rechteck 67">
            <a:extLst>
              <a:ext uri="{FF2B5EF4-FFF2-40B4-BE49-F238E27FC236}">
                <a16:creationId xmlns:a16="http://schemas.microsoft.com/office/drawing/2014/main" id="{E8C1C10A-7DF9-4BF2-AA27-823A6B80BCED}"/>
              </a:ext>
            </a:extLst>
          </p:cNvPr>
          <p:cNvSpPr/>
          <p:nvPr/>
        </p:nvSpPr>
        <p:spPr>
          <a:xfrm>
            <a:off x="7570920" y="5733415"/>
            <a:ext cx="2448730" cy="37103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34" dirty="0">
                <a:solidFill>
                  <a:schemeClr val="tx1"/>
                </a:solidFill>
              </a:rPr>
              <a:t>SchülerInnen</a:t>
            </a:r>
          </a:p>
        </p:txBody>
      </p:sp>
      <p:sp>
        <p:nvSpPr>
          <p:cNvPr id="70" name="Rechteck: abgerundete Ecken 69">
            <a:extLst>
              <a:ext uri="{FF2B5EF4-FFF2-40B4-BE49-F238E27FC236}">
                <a16:creationId xmlns:a16="http://schemas.microsoft.com/office/drawing/2014/main" id="{A65A52F7-F9DA-4D4E-BB6C-89A0FD22BE39}"/>
              </a:ext>
            </a:extLst>
          </p:cNvPr>
          <p:cNvSpPr/>
          <p:nvPr/>
        </p:nvSpPr>
        <p:spPr>
          <a:xfrm>
            <a:off x="7562844" y="4984626"/>
            <a:ext cx="2462823" cy="500510"/>
          </a:xfrm>
          <a:prstGeom prst="roundRect">
            <a:avLst/>
          </a:prstGeom>
          <a:solidFill>
            <a:schemeClr val="bg1">
              <a:lumMod val="9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134" dirty="0">
                <a:solidFill>
                  <a:schemeClr val="tx1"/>
                </a:solidFill>
              </a:rPr>
              <a:t>KlassensprecherInnen / </a:t>
            </a:r>
            <a:r>
              <a:rPr lang="de-DE" sz="1134" dirty="0" err="1">
                <a:solidFill>
                  <a:schemeClr val="tx1"/>
                </a:solidFill>
              </a:rPr>
              <a:t>JahrgangssprecherInnen</a:t>
            </a:r>
            <a:r>
              <a:rPr lang="de-DE" sz="1134" dirty="0">
                <a:solidFill>
                  <a:schemeClr val="tx1"/>
                </a:solidFill>
              </a:rPr>
              <a:t>-EB</a:t>
            </a:r>
          </a:p>
        </p:txBody>
      </p:sp>
      <p:cxnSp>
        <p:nvCxnSpPr>
          <p:cNvPr id="85" name="Gerade Verbindung mit Pfeil 84">
            <a:extLst>
              <a:ext uri="{FF2B5EF4-FFF2-40B4-BE49-F238E27FC236}">
                <a16:creationId xmlns:a16="http://schemas.microsoft.com/office/drawing/2014/main" id="{D850C1C3-B240-490B-A88D-91C2139A17A8}"/>
              </a:ext>
            </a:extLst>
          </p:cNvPr>
          <p:cNvCxnSpPr>
            <a:cxnSpLocks/>
            <a:stCxn id="6" idx="0"/>
            <a:endCxn id="44" idx="2"/>
          </p:cNvCxnSpPr>
          <p:nvPr/>
        </p:nvCxnSpPr>
        <p:spPr>
          <a:xfrm flipV="1">
            <a:off x="2444629" y="5654756"/>
            <a:ext cx="1579" cy="1491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8" name="Gerade Verbindung mit Pfeil 87">
            <a:extLst>
              <a:ext uri="{FF2B5EF4-FFF2-40B4-BE49-F238E27FC236}">
                <a16:creationId xmlns:a16="http://schemas.microsoft.com/office/drawing/2014/main" id="{157A5083-BCD1-4620-BDC3-1B63BBEE924D}"/>
              </a:ext>
            </a:extLst>
          </p:cNvPr>
          <p:cNvCxnSpPr>
            <a:cxnSpLocks/>
            <a:stCxn id="44" idx="0"/>
          </p:cNvCxnSpPr>
          <p:nvPr/>
        </p:nvCxnSpPr>
        <p:spPr>
          <a:xfrm flipV="1">
            <a:off x="2446207" y="4679642"/>
            <a:ext cx="0" cy="444674"/>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1" name="Gerade Verbindung mit Pfeil 90">
            <a:extLst>
              <a:ext uri="{FF2B5EF4-FFF2-40B4-BE49-F238E27FC236}">
                <a16:creationId xmlns:a16="http://schemas.microsoft.com/office/drawing/2014/main" id="{3EF6FE87-E556-487A-BB21-3B7E1D6B97F8}"/>
              </a:ext>
            </a:extLst>
          </p:cNvPr>
          <p:cNvCxnSpPr>
            <a:cxnSpLocks/>
            <a:stCxn id="21" idx="0"/>
          </p:cNvCxnSpPr>
          <p:nvPr/>
        </p:nvCxnSpPr>
        <p:spPr>
          <a:xfrm flipH="1" flipV="1">
            <a:off x="4846687" y="4679642"/>
            <a:ext cx="1997" cy="364298"/>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5" name="Gerade Verbindung mit Pfeil 94">
            <a:extLst>
              <a:ext uri="{FF2B5EF4-FFF2-40B4-BE49-F238E27FC236}">
                <a16:creationId xmlns:a16="http://schemas.microsoft.com/office/drawing/2014/main" id="{7C96E7AE-7005-4E36-A077-8C8B0F8B9CC8}"/>
              </a:ext>
            </a:extLst>
          </p:cNvPr>
          <p:cNvCxnSpPr>
            <a:cxnSpLocks/>
            <a:stCxn id="23" idx="0"/>
            <a:endCxn id="21" idx="2"/>
          </p:cNvCxnSpPr>
          <p:nvPr/>
        </p:nvCxnSpPr>
        <p:spPr>
          <a:xfrm flipV="1">
            <a:off x="4846687" y="5658902"/>
            <a:ext cx="1997" cy="1714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7" name="Gerade Verbindung mit Pfeil 96">
            <a:extLst>
              <a:ext uri="{FF2B5EF4-FFF2-40B4-BE49-F238E27FC236}">
                <a16:creationId xmlns:a16="http://schemas.microsoft.com/office/drawing/2014/main" id="{741746DA-21EA-4D45-8AAB-FDDDFD17A181}"/>
              </a:ext>
            </a:extLst>
          </p:cNvPr>
          <p:cNvCxnSpPr>
            <a:cxnSpLocks/>
            <a:endCxn id="55" idx="1"/>
          </p:cNvCxnSpPr>
          <p:nvPr/>
        </p:nvCxnSpPr>
        <p:spPr>
          <a:xfrm>
            <a:off x="4950941" y="2006646"/>
            <a:ext cx="161499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1" name="Gerade Verbindung mit Pfeil 100">
            <a:extLst>
              <a:ext uri="{FF2B5EF4-FFF2-40B4-BE49-F238E27FC236}">
                <a16:creationId xmlns:a16="http://schemas.microsoft.com/office/drawing/2014/main" id="{C181E7B3-1AA6-448D-984C-DA54A3568B77}"/>
              </a:ext>
            </a:extLst>
          </p:cNvPr>
          <p:cNvCxnSpPr>
            <a:cxnSpLocks/>
            <a:stCxn id="57" idx="0"/>
            <a:endCxn id="55" idx="2"/>
          </p:cNvCxnSpPr>
          <p:nvPr/>
        </p:nvCxnSpPr>
        <p:spPr>
          <a:xfrm flipH="1" flipV="1">
            <a:off x="8770844" y="2718053"/>
            <a:ext cx="11682" cy="72451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Gerade Verbindung mit Pfeil 104">
            <a:extLst>
              <a:ext uri="{FF2B5EF4-FFF2-40B4-BE49-F238E27FC236}">
                <a16:creationId xmlns:a16="http://schemas.microsoft.com/office/drawing/2014/main" id="{31F84F43-4676-4F2B-8999-738271668193}"/>
              </a:ext>
            </a:extLst>
          </p:cNvPr>
          <p:cNvCxnSpPr>
            <a:cxnSpLocks/>
            <a:stCxn id="68" idx="0"/>
            <a:endCxn id="70" idx="2"/>
          </p:cNvCxnSpPr>
          <p:nvPr/>
        </p:nvCxnSpPr>
        <p:spPr>
          <a:xfrm flipH="1" flipV="1">
            <a:off x="8794256" y="5485137"/>
            <a:ext cx="1029" cy="24827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Gerade Verbindung mit Pfeil 108">
            <a:extLst>
              <a:ext uri="{FF2B5EF4-FFF2-40B4-BE49-F238E27FC236}">
                <a16:creationId xmlns:a16="http://schemas.microsoft.com/office/drawing/2014/main" id="{78417DB2-4F1F-4E83-ACBF-26792537C80E}"/>
              </a:ext>
            </a:extLst>
          </p:cNvPr>
          <p:cNvCxnSpPr>
            <a:cxnSpLocks/>
            <a:stCxn id="70" idx="0"/>
            <a:endCxn id="57" idx="2"/>
          </p:cNvCxnSpPr>
          <p:nvPr/>
        </p:nvCxnSpPr>
        <p:spPr>
          <a:xfrm flipH="1" flipV="1">
            <a:off x="8782525" y="4564206"/>
            <a:ext cx="11731" cy="420420"/>
          </a:xfrm>
          <a:prstGeom prst="straightConnector1">
            <a:avLst/>
          </a:prstGeom>
          <a:ln w="28575">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5" name="Rechteck: abgerundete Ecken 114">
            <a:extLst>
              <a:ext uri="{FF2B5EF4-FFF2-40B4-BE49-F238E27FC236}">
                <a16:creationId xmlns:a16="http://schemas.microsoft.com/office/drawing/2014/main" id="{8B4FBEE9-48DA-4435-9CC9-B89395811E1D}"/>
              </a:ext>
            </a:extLst>
          </p:cNvPr>
          <p:cNvSpPr/>
          <p:nvPr/>
        </p:nvSpPr>
        <p:spPr>
          <a:xfrm>
            <a:off x="933112" y="3742365"/>
            <a:ext cx="825542" cy="649126"/>
          </a:xfrm>
          <a:prstGeom prst="roundRect">
            <a:avLst/>
          </a:prstGeom>
          <a:solidFill>
            <a:schemeClr val="accent2">
              <a:lumMod val="20000"/>
              <a:lumOff val="80000"/>
            </a:schemeClr>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134" b="1" dirty="0">
                <a:solidFill>
                  <a:schemeClr val="tx1"/>
                </a:solidFill>
              </a:rPr>
              <a:t>SEB-Vorstand</a:t>
            </a:r>
          </a:p>
        </p:txBody>
      </p:sp>
      <p:cxnSp>
        <p:nvCxnSpPr>
          <p:cNvPr id="116" name="Gerade Verbindung mit Pfeil 115">
            <a:extLst>
              <a:ext uri="{FF2B5EF4-FFF2-40B4-BE49-F238E27FC236}">
                <a16:creationId xmlns:a16="http://schemas.microsoft.com/office/drawing/2014/main" id="{D3B743B0-E1D6-4E59-BF91-C947D1C861F8}"/>
              </a:ext>
            </a:extLst>
          </p:cNvPr>
          <p:cNvCxnSpPr>
            <a:cxnSpLocks/>
            <a:stCxn id="19" idx="1"/>
            <a:endCxn id="115" idx="3"/>
          </p:cNvCxnSpPr>
          <p:nvPr/>
        </p:nvCxnSpPr>
        <p:spPr>
          <a:xfrm flipH="1">
            <a:off x="1758654" y="4065709"/>
            <a:ext cx="313167" cy="12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1" name="Rechteck: abgerundete Ecken 120">
            <a:extLst>
              <a:ext uri="{FF2B5EF4-FFF2-40B4-BE49-F238E27FC236}">
                <a16:creationId xmlns:a16="http://schemas.microsoft.com/office/drawing/2014/main" id="{EC493206-7FCA-4CAF-8F7E-913FF5B78896}"/>
              </a:ext>
            </a:extLst>
          </p:cNvPr>
          <p:cNvSpPr/>
          <p:nvPr/>
        </p:nvSpPr>
        <p:spPr>
          <a:xfrm>
            <a:off x="10712153" y="3639059"/>
            <a:ext cx="825542" cy="728652"/>
          </a:xfrm>
          <a:prstGeom prst="roundRect">
            <a:avLst/>
          </a:prstGeom>
          <a:solidFill>
            <a:schemeClr val="bg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sz="1134" dirty="0">
              <a:solidFill>
                <a:schemeClr val="tx1"/>
              </a:solidFill>
            </a:endParaRPr>
          </a:p>
          <a:p>
            <a:pPr algn="ctr"/>
            <a:r>
              <a:rPr lang="de-DE" sz="1134" b="1" dirty="0">
                <a:solidFill>
                  <a:schemeClr val="tx1"/>
                </a:solidFill>
              </a:rPr>
              <a:t>Schul-sprecher</a:t>
            </a:r>
            <a:br>
              <a:rPr lang="de-DE" sz="1134" dirty="0">
                <a:solidFill>
                  <a:schemeClr val="tx1"/>
                </a:solidFill>
              </a:rPr>
            </a:br>
            <a:endParaRPr lang="de-DE" sz="1134" dirty="0">
              <a:solidFill>
                <a:schemeClr val="tx1"/>
              </a:solidFill>
            </a:endParaRPr>
          </a:p>
          <a:p>
            <a:pPr algn="ctr"/>
            <a:endParaRPr lang="de-DE" sz="1134" dirty="0">
              <a:solidFill>
                <a:schemeClr val="tx1"/>
              </a:solidFill>
            </a:endParaRPr>
          </a:p>
        </p:txBody>
      </p:sp>
      <p:cxnSp>
        <p:nvCxnSpPr>
          <p:cNvPr id="122" name="Gerade Verbindung mit Pfeil 121">
            <a:extLst>
              <a:ext uri="{FF2B5EF4-FFF2-40B4-BE49-F238E27FC236}">
                <a16:creationId xmlns:a16="http://schemas.microsoft.com/office/drawing/2014/main" id="{8576E96B-8A53-46B7-AB48-1FEBFFBF6ED9}"/>
              </a:ext>
            </a:extLst>
          </p:cNvPr>
          <p:cNvCxnSpPr>
            <a:cxnSpLocks/>
            <a:stCxn id="57" idx="3"/>
            <a:endCxn id="121" idx="1"/>
          </p:cNvCxnSpPr>
          <p:nvPr/>
        </p:nvCxnSpPr>
        <p:spPr>
          <a:xfrm>
            <a:off x="10327430" y="4003385"/>
            <a:ext cx="38472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8" name="Textfeld 147">
            <a:extLst>
              <a:ext uri="{FF2B5EF4-FFF2-40B4-BE49-F238E27FC236}">
                <a16:creationId xmlns:a16="http://schemas.microsoft.com/office/drawing/2014/main" id="{1E2BC3C7-8C20-4D50-AABB-8CAC01889314}"/>
              </a:ext>
            </a:extLst>
          </p:cNvPr>
          <p:cNvSpPr txBox="1"/>
          <p:nvPr/>
        </p:nvSpPr>
        <p:spPr>
          <a:xfrm>
            <a:off x="1870132" y="4781386"/>
            <a:ext cx="593432" cy="237757"/>
          </a:xfrm>
          <a:prstGeom prst="rect">
            <a:avLst/>
          </a:prstGeom>
          <a:noFill/>
        </p:spPr>
        <p:txBody>
          <a:bodyPr wrap="none" rtlCol="0">
            <a:spAutoFit/>
          </a:bodyPr>
          <a:lstStyle/>
          <a:p>
            <a:r>
              <a:rPr lang="de-DE" sz="945" dirty="0"/>
              <a:t>Mitglied</a:t>
            </a:r>
          </a:p>
        </p:txBody>
      </p:sp>
      <p:sp>
        <p:nvSpPr>
          <p:cNvPr id="150" name="Textfeld 149">
            <a:extLst>
              <a:ext uri="{FF2B5EF4-FFF2-40B4-BE49-F238E27FC236}">
                <a16:creationId xmlns:a16="http://schemas.microsoft.com/office/drawing/2014/main" id="{4035FF97-2713-4301-A36D-91FDA2E4D084}"/>
              </a:ext>
            </a:extLst>
          </p:cNvPr>
          <p:cNvSpPr txBox="1"/>
          <p:nvPr/>
        </p:nvSpPr>
        <p:spPr>
          <a:xfrm>
            <a:off x="3605488" y="4748298"/>
            <a:ext cx="1184940" cy="237757"/>
          </a:xfrm>
          <a:prstGeom prst="rect">
            <a:avLst/>
          </a:prstGeom>
          <a:noFill/>
        </p:spPr>
        <p:txBody>
          <a:bodyPr wrap="none" rtlCol="0">
            <a:spAutoFit/>
          </a:bodyPr>
          <a:lstStyle/>
          <a:p>
            <a:r>
              <a:rPr lang="de-DE" sz="945" dirty="0"/>
              <a:t>Beratendes Mitglied</a:t>
            </a:r>
          </a:p>
        </p:txBody>
      </p:sp>
      <p:cxnSp>
        <p:nvCxnSpPr>
          <p:cNvPr id="151" name="Gerade Verbindung mit Pfeil 150">
            <a:extLst>
              <a:ext uri="{FF2B5EF4-FFF2-40B4-BE49-F238E27FC236}">
                <a16:creationId xmlns:a16="http://schemas.microsoft.com/office/drawing/2014/main" id="{32169295-88C7-4BEC-AD41-E917281653F6}"/>
              </a:ext>
            </a:extLst>
          </p:cNvPr>
          <p:cNvCxnSpPr>
            <a:cxnSpLocks/>
          </p:cNvCxnSpPr>
          <p:nvPr/>
        </p:nvCxnSpPr>
        <p:spPr>
          <a:xfrm flipH="1" flipV="1">
            <a:off x="4568767" y="2705286"/>
            <a:ext cx="1" cy="737280"/>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155" name="Rechteck: abgerundete Ecken 154">
            <a:extLst>
              <a:ext uri="{FF2B5EF4-FFF2-40B4-BE49-F238E27FC236}">
                <a16:creationId xmlns:a16="http://schemas.microsoft.com/office/drawing/2014/main" id="{E1568210-3177-4100-A48E-0CC8B6D7F498}"/>
              </a:ext>
            </a:extLst>
          </p:cNvPr>
          <p:cNvSpPr/>
          <p:nvPr/>
        </p:nvSpPr>
        <p:spPr>
          <a:xfrm>
            <a:off x="889253" y="2281360"/>
            <a:ext cx="1926988" cy="629430"/>
          </a:xfrm>
          <a:prstGeom prst="roundRect">
            <a:avLst/>
          </a:prstGeom>
          <a:solidFill>
            <a:schemeClr val="bg1">
              <a:lumMod val="9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134" b="1" dirty="0">
                <a:solidFill>
                  <a:schemeClr val="tx1"/>
                </a:solidFill>
              </a:rPr>
              <a:t>Fachkonferenzen</a:t>
            </a:r>
          </a:p>
        </p:txBody>
      </p:sp>
      <p:cxnSp>
        <p:nvCxnSpPr>
          <p:cNvPr id="156" name="Gerade Verbindung mit Pfeil 155">
            <a:extLst>
              <a:ext uri="{FF2B5EF4-FFF2-40B4-BE49-F238E27FC236}">
                <a16:creationId xmlns:a16="http://schemas.microsoft.com/office/drawing/2014/main" id="{A606B632-F64D-47C4-995D-F4F7A65D4607}"/>
              </a:ext>
            </a:extLst>
          </p:cNvPr>
          <p:cNvCxnSpPr>
            <a:cxnSpLocks/>
          </p:cNvCxnSpPr>
          <p:nvPr/>
        </p:nvCxnSpPr>
        <p:spPr>
          <a:xfrm flipV="1">
            <a:off x="2591345" y="2910790"/>
            <a:ext cx="0" cy="531776"/>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160" name="Textfeld 159">
            <a:extLst>
              <a:ext uri="{FF2B5EF4-FFF2-40B4-BE49-F238E27FC236}">
                <a16:creationId xmlns:a16="http://schemas.microsoft.com/office/drawing/2014/main" id="{80FAA358-C401-44FD-9039-87E8EA9B0475}"/>
              </a:ext>
            </a:extLst>
          </p:cNvPr>
          <p:cNvSpPr txBox="1"/>
          <p:nvPr/>
        </p:nvSpPr>
        <p:spPr>
          <a:xfrm>
            <a:off x="2637852" y="3022530"/>
            <a:ext cx="1938351" cy="237757"/>
          </a:xfrm>
          <a:prstGeom prst="rect">
            <a:avLst/>
          </a:prstGeom>
          <a:noFill/>
        </p:spPr>
        <p:txBody>
          <a:bodyPr wrap="none" rtlCol="0">
            <a:spAutoFit/>
          </a:bodyPr>
          <a:lstStyle/>
          <a:p>
            <a:r>
              <a:rPr lang="de-DE" sz="945" dirty="0"/>
              <a:t>Teilnahme mit beratender Funktion</a:t>
            </a:r>
          </a:p>
        </p:txBody>
      </p:sp>
      <p:cxnSp>
        <p:nvCxnSpPr>
          <p:cNvPr id="163" name="Gerade Verbindung mit Pfeil 162">
            <a:extLst>
              <a:ext uri="{FF2B5EF4-FFF2-40B4-BE49-F238E27FC236}">
                <a16:creationId xmlns:a16="http://schemas.microsoft.com/office/drawing/2014/main" id="{3B2C2DB9-8921-43EE-A8D6-ACFE55127178}"/>
              </a:ext>
            </a:extLst>
          </p:cNvPr>
          <p:cNvCxnSpPr>
            <a:cxnSpLocks/>
            <a:stCxn id="60" idx="2"/>
            <a:endCxn id="53" idx="0"/>
          </p:cNvCxnSpPr>
          <p:nvPr/>
        </p:nvCxnSpPr>
        <p:spPr>
          <a:xfrm flipH="1">
            <a:off x="2921995" y="1274805"/>
            <a:ext cx="2152" cy="31197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50" name="Textfeld 249">
            <a:extLst>
              <a:ext uri="{FF2B5EF4-FFF2-40B4-BE49-F238E27FC236}">
                <a16:creationId xmlns:a16="http://schemas.microsoft.com/office/drawing/2014/main" id="{A1ACDBEF-49DF-43F0-B0C3-291A96AD665B}"/>
              </a:ext>
            </a:extLst>
          </p:cNvPr>
          <p:cNvSpPr txBox="1"/>
          <p:nvPr/>
        </p:nvSpPr>
        <p:spPr>
          <a:xfrm>
            <a:off x="8200582" y="4696156"/>
            <a:ext cx="593432" cy="237757"/>
          </a:xfrm>
          <a:prstGeom prst="rect">
            <a:avLst/>
          </a:prstGeom>
          <a:noFill/>
        </p:spPr>
        <p:txBody>
          <a:bodyPr wrap="none" rtlCol="0">
            <a:spAutoFit/>
          </a:bodyPr>
          <a:lstStyle/>
          <a:p>
            <a:r>
              <a:rPr lang="de-DE" sz="945" dirty="0"/>
              <a:t>Mitglied</a:t>
            </a:r>
          </a:p>
        </p:txBody>
      </p:sp>
      <p:pic>
        <p:nvPicPr>
          <p:cNvPr id="252" name="Grafik 251">
            <a:extLst>
              <a:ext uri="{FF2B5EF4-FFF2-40B4-BE49-F238E27FC236}">
                <a16:creationId xmlns:a16="http://schemas.microsoft.com/office/drawing/2014/main" id="{C26DED33-7074-4677-AF36-9BBCBE66A8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75376" y="192971"/>
            <a:ext cx="1795467" cy="392102"/>
          </a:xfrm>
          <a:prstGeom prst="rect">
            <a:avLst/>
          </a:prstGeom>
        </p:spPr>
      </p:pic>
      <p:sp>
        <p:nvSpPr>
          <p:cNvPr id="261" name="Textfeld 260">
            <a:extLst>
              <a:ext uri="{FF2B5EF4-FFF2-40B4-BE49-F238E27FC236}">
                <a16:creationId xmlns:a16="http://schemas.microsoft.com/office/drawing/2014/main" id="{2583781F-865D-4E77-9518-4840E8ABDAEB}"/>
              </a:ext>
            </a:extLst>
          </p:cNvPr>
          <p:cNvSpPr txBox="1"/>
          <p:nvPr/>
        </p:nvSpPr>
        <p:spPr>
          <a:xfrm>
            <a:off x="803856" y="148842"/>
            <a:ext cx="2545825" cy="441339"/>
          </a:xfrm>
          <a:prstGeom prst="rect">
            <a:avLst/>
          </a:prstGeom>
          <a:noFill/>
        </p:spPr>
        <p:txBody>
          <a:bodyPr wrap="none" rtlCol="0">
            <a:spAutoFit/>
          </a:bodyPr>
          <a:lstStyle/>
          <a:p>
            <a:r>
              <a:rPr lang="de-DE" sz="2268" b="1" dirty="0">
                <a:solidFill>
                  <a:schemeClr val="accent5">
                    <a:lumMod val="75000"/>
                  </a:schemeClr>
                </a:solidFill>
              </a:rPr>
              <a:t>Schulische Gremien</a:t>
            </a:r>
          </a:p>
        </p:txBody>
      </p:sp>
      <p:sp>
        <p:nvSpPr>
          <p:cNvPr id="297" name="Textfeld 296">
            <a:extLst>
              <a:ext uri="{FF2B5EF4-FFF2-40B4-BE49-F238E27FC236}">
                <a16:creationId xmlns:a16="http://schemas.microsoft.com/office/drawing/2014/main" id="{82684D1C-FDC9-493F-9C18-132D2A9729AF}"/>
              </a:ext>
            </a:extLst>
          </p:cNvPr>
          <p:cNvSpPr txBox="1"/>
          <p:nvPr/>
        </p:nvSpPr>
        <p:spPr>
          <a:xfrm>
            <a:off x="8770843" y="2969440"/>
            <a:ext cx="944489" cy="237757"/>
          </a:xfrm>
          <a:prstGeom prst="rect">
            <a:avLst/>
          </a:prstGeom>
          <a:noFill/>
        </p:spPr>
        <p:txBody>
          <a:bodyPr wrap="none" rtlCol="0">
            <a:spAutoFit/>
          </a:bodyPr>
          <a:lstStyle/>
          <a:p>
            <a:r>
              <a:rPr lang="de-DE" sz="945" dirty="0"/>
              <a:t>wählbar ab </a:t>
            </a:r>
            <a:r>
              <a:rPr lang="de-DE" sz="945" dirty="0" err="1"/>
              <a:t>Jg</a:t>
            </a:r>
            <a:r>
              <a:rPr lang="de-DE" sz="945" dirty="0"/>
              <a:t> 8</a:t>
            </a:r>
          </a:p>
        </p:txBody>
      </p:sp>
      <p:pic>
        <p:nvPicPr>
          <p:cNvPr id="299" name="Grafik 298">
            <a:extLst>
              <a:ext uri="{FF2B5EF4-FFF2-40B4-BE49-F238E27FC236}">
                <a16:creationId xmlns:a16="http://schemas.microsoft.com/office/drawing/2014/main" id="{CC779FAB-7D52-4C98-951F-2279B9194B2A}"/>
              </a:ext>
            </a:extLst>
          </p:cNvPr>
          <p:cNvPicPr/>
          <p:nvPr/>
        </p:nvPicPr>
        <p:blipFill>
          <a:blip r:embed="rId3" cstate="email">
            <a:extLst>
              <a:ext uri="{28A0092B-C50C-407E-A947-70E740481C1C}">
                <a14:useLocalDpi xmlns:a14="http://schemas.microsoft.com/office/drawing/2010/main"/>
              </a:ext>
            </a:extLst>
          </a:blip>
          <a:stretch>
            <a:fillRect/>
          </a:stretch>
        </p:blipFill>
        <p:spPr>
          <a:xfrm>
            <a:off x="9358135" y="159090"/>
            <a:ext cx="1888516" cy="546353"/>
          </a:xfrm>
          <a:prstGeom prst="rect">
            <a:avLst/>
          </a:prstGeom>
        </p:spPr>
      </p:pic>
    </p:spTree>
    <p:extLst>
      <p:ext uri="{BB962C8B-B14F-4D97-AF65-F5344CB8AC3E}">
        <p14:creationId xmlns:p14="http://schemas.microsoft.com/office/powerpoint/2010/main" val="3065943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A2764633-159E-4C86-826F-10AF39B5DAD0}"/>
              </a:ext>
            </a:extLst>
          </p:cNvPr>
          <p:cNvSpPr txBox="1"/>
          <p:nvPr/>
        </p:nvSpPr>
        <p:spPr>
          <a:xfrm>
            <a:off x="803857" y="148842"/>
            <a:ext cx="7326044" cy="790345"/>
          </a:xfrm>
          <a:prstGeom prst="rect">
            <a:avLst/>
          </a:prstGeom>
          <a:noFill/>
        </p:spPr>
        <p:txBody>
          <a:bodyPr wrap="none" rtlCol="0">
            <a:spAutoFit/>
          </a:bodyPr>
          <a:lstStyle/>
          <a:p>
            <a:r>
              <a:rPr lang="de-DE" sz="2268" b="1" dirty="0">
                <a:solidFill>
                  <a:srgbClr val="0070C0"/>
                </a:solidFill>
              </a:rPr>
              <a:t>Schulkonferenz </a:t>
            </a:r>
          </a:p>
          <a:p>
            <a:r>
              <a:rPr lang="de-DE" sz="2268" dirty="0">
                <a:solidFill>
                  <a:srgbClr val="0070C0"/>
                </a:solidFill>
                <a:latin typeface="Calibri" panose="020F0502020204030204" pitchFamily="34" charset="0"/>
                <a:cs typeface="Calibri" panose="020F0502020204030204" pitchFamily="34" charset="0"/>
              </a:rPr>
              <a:t>§§ 128ff Hessisches Schulgesetz, </a:t>
            </a:r>
            <a:r>
              <a:rPr lang="de-DE" sz="2268" dirty="0">
                <a:solidFill>
                  <a:srgbClr val="0070C0"/>
                </a:solidFill>
              </a:rPr>
              <a:t>Konferenzordnung §§ 1-16</a:t>
            </a:r>
            <a:r>
              <a:rPr lang="de-DE" sz="2268" b="1" dirty="0">
                <a:solidFill>
                  <a:srgbClr val="0070C0"/>
                </a:solidFill>
              </a:rPr>
              <a:t>  </a:t>
            </a:r>
          </a:p>
        </p:txBody>
      </p:sp>
      <p:sp>
        <p:nvSpPr>
          <p:cNvPr id="3" name="Textfeld 2">
            <a:extLst>
              <a:ext uri="{FF2B5EF4-FFF2-40B4-BE49-F238E27FC236}">
                <a16:creationId xmlns:a16="http://schemas.microsoft.com/office/drawing/2014/main" id="{8C6EB27C-8332-45DB-9E23-D790EAC4270E}"/>
              </a:ext>
            </a:extLst>
          </p:cNvPr>
          <p:cNvSpPr txBox="1"/>
          <p:nvPr/>
        </p:nvSpPr>
        <p:spPr>
          <a:xfrm>
            <a:off x="848057" y="1175473"/>
            <a:ext cx="9323414" cy="3228106"/>
          </a:xfrm>
          <a:prstGeom prst="rect">
            <a:avLst/>
          </a:prstGeom>
          <a:noFill/>
        </p:spPr>
        <p:txBody>
          <a:bodyPr wrap="square" rtlCol="0">
            <a:spAutoFit/>
          </a:bodyPr>
          <a:lstStyle/>
          <a:p>
            <a:r>
              <a:rPr lang="de-DE" sz="1701" b="1" dirty="0"/>
              <a:t>Aufgaben :</a:t>
            </a:r>
          </a:p>
          <a:p>
            <a:endParaRPr lang="de-DE" sz="1701" dirty="0"/>
          </a:p>
          <a:p>
            <a:pPr marL="270001" indent="-270001">
              <a:buFont typeface="Arial" panose="020B0604020202020204" pitchFamily="34" charset="0"/>
              <a:buChar char="•"/>
            </a:pPr>
            <a:r>
              <a:rPr lang="de-DE" sz="1701" dirty="0"/>
              <a:t>Die Schulkonferenz ist das Organ gemeinsamer Beratung und Beschlussfassung, in dem Lehrerinnen und Lehrer, Eltern sowie Schülerinnen und Schüler (Schulgemeinde) zusammenwirken. Sie berät alle wichtigen Angelegenheiten der Schule und vermittelt bei Meinungsverschiedenheiten. </a:t>
            </a:r>
          </a:p>
          <a:p>
            <a:pPr marL="270001" indent="-270001">
              <a:buFont typeface="Arial" panose="020B0604020202020204" pitchFamily="34" charset="0"/>
              <a:buChar char="•"/>
            </a:pPr>
            <a:endParaRPr lang="de-DE" sz="1701" dirty="0"/>
          </a:p>
          <a:p>
            <a:pPr marL="270001" indent="-270001">
              <a:buFont typeface="Arial" panose="020B0604020202020204" pitchFamily="34" charset="0"/>
              <a:buChar char="•"/>
            </a:pPr>
            <a:r>
              <a:rPr lang="de-DE" sz="1701" dirty="0"/>
              <a:t>Hier arbeiten Schulleitung, Lehrerinnen und Lehrer, Eltern sowie Schülerinnen und Schüler zusammen und entscheiden gemeinsam, wie die Schule ihren Bildungs- und Erziehungsauftrag in eigener Verantwortung umsetzt. </a:t>
            </a:r>
          </a:p>
          <a:p>
            <a:pPr marL="270001" indent="-270001">
              <a:buFont typeface="Arial" panose="020B0604020202020204" pitchFamily="34" charset="0"/>
              <a:buChar char="•"/>
            </a:pPr>
            <a:endParaRPr lang="de-DE" sz="1701" dirty="0"/>
          </a:p>
          <a:p>
            <a:r>
              <a:rPr lang="de-DE" sz="1701" b="1" dirty="0">
                <a:sym typeface="Wingdings" panose="05000000000000000000" pitchFamily="2" charset="2"/>
              </a:rPr>
              <a:t>  </a:t>
            </a:r>
            <a:r>
              <a:rPr lang="de-DE" sz="1701" b="1" dirty="0"/>
              <a:t>Die Schulkonferenz ist das höchste Gremium an Hessens Schulen. </a:t>
            </a:r>
            <a:br>
              <a:rPr lang="de-DE" sz="1701" b="1" dirty="0"/>
            </a:br>
            <a:r>
              <a:rPr lang="de-DE" sz="1701" b="1" dirty="0"/>
              <a:t>      Sie bietet die Chance, Schule gemeinsam zu gestalten.</a:t>
            </a:r>
          </a:p>
        </p:txBody>
      </p:sp>
      <p:pic>
        <p:nvPicPr>
          <p:cNvPr id="5" name="Grafik 4">
            <a:extLst>
              <a:ext uri="{FF2B5EF4-FFF2-40B4-BE49-F238E27FC236}">
                <a16:creationId xmlns:a16="http://schemas.microsoft.com/office/drawing/2014/main" id="{6092E71D-6A2B-41E8-87C0-6E52AB765B11}"/>
              </a:ext>
            </a:extLst>
          </p:cNvPr>
          <p:cNvPicPr/>
          <p:nvPr/>
        </p:nvPicPr>
        <p:blipFill>
          <a:blip r:embed="rId2" cstate="email">
            <a:extLst>
              <a:ext uri="{28A0092B-C50C-407E-A947-70E740481C1C}">
                <a14:useLocalDpi xmlns:a14="http://schemas.microsoft.com/office/drawing/2010/main"/>
              </a:ext>
            </a:extLst>
          </a:blip>
          <a:stretch>
            <a:fillRect/>
          </a:stretch>
        </p:blipFill>
        <p:spPr>
          <a:xfrm>
            <a:off x="9358135" y="159090"/>
            <a:ext cx="1888516" cy="546353"/>
          </a:xfrm>
          <a:prstGeom prst="rect">
            <a:avLst/>
          </a:prstGeom>
        </p:spPr>
      </p:pic>
    </p:spTree>
    <p:extLst>
      <p:ext uri="{BB962C8B-B14F-4D97-AF65-F5344CB8AC3E}">
        <p14:creationId xmlns:p14="http://schemas.microsoft.com/office/powerpoint/2010/main" val="988246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1B8017D-1B34-4D34-994D-739BE40AEC20}"/>
              </a:ext>
            </a:extLst>
          </p:cNvPr>
          <p:cNvSpPr txBox="1"/>
          <p:nvPr/>
        </p:nvSpPr>
        <p:spPr>
          <a:xfrm>
            <a:off x="803856" y="976715"/>
            <a:ext cx="8261079" cy="5153270"/>
          </a:xfrm>
          <a:prstGeom prst="rect">
            <a:avLst/>
          </a:prstGeom>
          <a:noFill/>
        </p:spPr>
        <p:txBody>
          <a:bodyPr wrap="square" rtlCol="0">
            <a:spAutoFit/>
          </a:bodyPr>
          <a:lstStyle/>
          <a:p>
            <a:pPr marL="270001" indent="-270001">
              <a:spcBef>
                <a:spcPts val="19"/>
              </a:spcBef>
              <a:buFont typeface="Arial" panose="020B0604020202020204" pitchFamily="34" charset="0"/>
              <a:buChar char="•"/>
            </a:pPr>
            <a:r>
              <a:rPr lang="de-DE" sz="1512" dirty="0"/>
              <a:t>Zusammensetzung je nach Schulform und Alter der SchülerInnen: </a:t>
            </a:r>
            <a:br>
              <a:rPr lang="de-DE" sz="1512" dirty="0"/>
            </a:br>
            <a:r>
              <a:rPr lang="de-DE" sz="1512" dirty="0"/>
              <a:t>50% LehrerInnen, 50% SchülerInnen und Eltern plus der/die </a:t>
            </a:r>
            <a:r>
              <a:rPr lang="de-DE" sz="1512" dirty="0" err="1"/>
              <a:t>SchulleiterIn</a:t>
            </a:r>
            <a:endParaRPr lang="de-DE" sz="1512" dirty="0"/>
          </a:p>
          <a:p>
            <a:pPr marL="270001" indent="-270001">
              <a:spcBef>
                <a:spcPts val="19"/>
              </a:spcBef>
              <a:buFont typeface="Arial" panose="020B0604020202020204" pitchFamily="34" charset="0"/>
              <a:buChar char="•"/>
            </a:pPr>
            <a:r>
              <a:rPr lang="de-DE" sz="1512" dirty="0"/>
              <a:t>11 – 25 Mitglieder, über die Anzahl der Mitglieder entscheidet die Gesamtkonferenz</a:t>
            </a:r>
          </a:p>
          <a:p>
            <a:pPr marL="270001" indent="-270001">
              <a:spcBef>
                <a:spcPts val="19"/>
              </a:spcBef>
              <a:buFont typeface="Arial" panose="020B0604020202020204" pitchFamily="34" charset="0"/>
              <a:buChar char="•"/>
            </a:pPr>
            <a:r>
              <a:rPr lang="de-DE" sz="1512" dirty="0" err="1"/>
              <a:t>SchulleiterIn</a:t>
            </a:r>
            <a:r>
              <a:rPr lang="de-DE" sz="1512" dirty="0"/>
              <a:t> als Vorsitzende/r </a:t>
            </a:r>
          </a:p>
          <a:p>
            <a:pPr marL="340159">
              <a:spcBef>
                <a:spcPts val="19"/>
              </a:spcBef>
            </a:pPr>
            <a:br>
              <a:rPr lang="de-DE" sz="945" dirty="0"/>
            </a:br>
            <a:r>
              <a:rPr lang="de-DE" sz="945" dirty="0"/>
              <a:t>50% Lehrer, 50% Eltern + Schüler (ab Jg. 8) </a:t>
            </a:r>
          </a:p>
          <a:p>
            <a:pPr marL="340159">
              <a:spcBef>
                <a:spcPts val="19"/>
              </a:spcBef>
            </a:pPr>
            <a:r>
              <a:rPr lang="de-DE" sz="945" dirty="0"/>
              <a:t>Schulen bis Jg. 6, (+Förderschulen): nur Eltern </a:t>
            </a:r>
          </a:p>
          <a:p>
            <a:pPr marL="340159">
              <a:spcBef>
                <a:spcPts val="19"/>
              </a:spcBef>
            </a:pPr>
            <a:r>
              <a:rPr lang="de-DE" sz="945" dirty="0"/>
              <a:t>Schulen bis Jg. 9/10: Eltern 30%, Schüler 20% </a:t>
            </a:r>
          </a:p>
          <a:p>
            <a:pPr marL="340159">
              <a:spcBef>
                <a:spcPts val="19"/>
              </a:spcBef>
            </a:pPr>
            <a:r>
              <a:rPr lang="de-DE" sz="945" dirty="0"/>
              <a:t>Schulen bis Jg. 12/13: Eltern 25%, Schüler 25% </a:t>
            </a:r>
          </a:p>
          <a:p>
            <a:pPr marL="340159">
              <a:spcBef>
                <a:spcPts val="19"/>
              </a:spcBef>
            </a:pPr>
            <a:r>
              <a:rPr lang="de-DE" sz="945" dirty="0"/>
              <a:t>Oberstufenschulen: Eltern 20%, Schüler 30% </a:t>
            </a:r>
          </a:p>
          <a:p>
            <a:pPr marL="340159">
              <a:spcBef>
                <a:spcPts val="19"/>
              </a:spcBef>
            </a:pPr>
            <a:r>
              <a:rPr lang="de-DE" sz="945" dirty="0"/>
              <a:t>Berufliche Schulen: Eltern 10%, Schüler 40% </a:t>
            </a:r>
          </a:p>
          <a:p>
            <a:pPr marL="340159">
              <a:spcBef>
                <a:spcPts val="19"/>
              </a:spcBef>
            </a:pPr>
            <a:r>
              <a:rPr lang="de-DE" sz="945" dirty="0"/>
              <a:t>Schulen für Erwachsene: Schüler 50% </a:t>
            </a:r>
          </a:p>
          <a:p>
            <a:pPr marL="340159">
              <a:spcBef>
                <a:spcPts val="19"/>
              </a:spcBef>
            </a:pPr>
            <a:r>
              <a:rPr lang="de-DE" sz="945" dirty="0"/>
              <a:t>Berufsschulen : + je 2 Vertreter Arbeitgeber / Arbeitnehmer beratend</a:t>
            </a:r>
            <a:br>
              <a:rPr lang="de-DE" sz="945" dirty="0"/>
            </a:br>
            <a:endParaRPr lang="de-DE" sz="1701" dirty="0"/>
          </a:p>
          <a:p>
            <a:pPr marL="270001" indent="-270001">
              <a:buFont typeface="Arial" panose="020B0604020202020204" pitchFamily="34" charset="0"/>
              <a:buChar char="•"/>
            </a:pPr>
            <a:r>
              <a:rPr lang="de-DE" sz="1512" dirty="0"/>
              <a:t>Recht auf Teilnahme an Konferenzen und SV- und SEB-Sitzungen</a:t>
            </a:r>
          </a:p>
          <a:p>
            <a:pPr marL="270001" indent="-270001">
              <a:buFont typeface="Arial" panose="020B0604020202020204" pitchFamily="34" charset="0"/>
              <a:buChar char="•"/>
            </a:pPr>
            <a:r>
              <a:rPr lang="de-DE" sz="1512" dirty="0"/>
              <a:t>Tagt mindestens einmal pro Schulhalbjahr</a:t>
            </a:r>
          </a:p>
          <a:p>
            <a:pPr marL="270001" indent="-270001">
              <a:buFont typeface="Arial" panose="020B0604020202020204" pitchFamily="34" charset="0"/>
              <a:buChar char="•"/>
            </a:pPr>
            <a:r>
              <a:rPr lang="de-DE" sz="1512" dirty="0"/>
              <a:t>Beschlussfähigkeit bei mindestens 50%, sonst erneute Einladung</a:t>
            </a:r>
          </a:p>
          <a:p>
            <a:pPr marL="270001" indent="-270001">
              <a:buFont typeface="Arial" panose="020B0604020202020204" pitchFamily="34" charset="0"/>
              <a:buChar char="•"/>
            </a:pPr>
            <a:r>
              <a:rPr lang="de-DE" sz="1512" dirty="0"/>
              <a:t>offene Abstimmungen</a:t>
            </a:r>
          </a:p>
          <a:p>
            <a:pPr marL="270001" indent="-270001">
              <a:buFont typeface="Arial" panose="020B0604020202020204" pitchFamily="34" charset="0"/>
              <a:buChar char="•"/>
            </a:pPr>
            <a:r>
              <a:rPr lang="de-DE" sz="1512" dirty="0"/>
              <a:t>Verschwiegenheit </a:t>
            </a:r>
          </a:p>
          <a:p>
            <a:pPr marL="270001" indent="-270001">
              <a:buFont typeface="Arial" panose="020B0604020202020204" pitchFamily="34" charset="0"/>
              <a:buChar char="•"/>
            </a:pPr>
            <a:r>
              <a:rPr lang="de-DE" sz="1512" dirty="0"/>
              <a:t>Protokollpflicht  über jede Sitzung -&gt; Mitglieder, Vorsitzende des SEB und SV</a:t>
            </a:r>
            <a:br>
              <a:rPr lang="de-DE" sz="1512" dirty="0"/>
            </a:br>
            <a:endParaRPr lang="de-DE" sz="1512" dirty="0"/>
          </a:p>
          <a:p>
            <a:pPr>
              <a:spcBef>
                <a:spcPts val="19"/>
              </a:spcBef>
            </a:pPr>
            <a:r>
              <a:rPr lang="de-DE" sz="1512" b="1" dirty="0"/>
              <a:t>Ausnahmen:</a:t>
            </a:r>
            <a:br>
              <a:rPr lang="de-DE" sz="1512" dirty="0"/>
            </a:br>
            <a:r>
              <a:rPr lang="de-DE" sz="1512" dirty="0" err="1"/>
              <a:t>SchulleiterIn</a:t>
            </a:r>
            <a:r>
              <a:rPr lang="de-DE" sz="1512" dirty="0"/>
              <a:t>  kann bei pädagogischen oder rechtlichen Bedenken gegen Beschlüsse eine Wiederaufnahme fordern -&gt; erneute Beratung in 10-20 Schultagen</a:t>
            </a:r>
          </a:p>
          <a:p>
            <a:pPr>
              <a:spcBef>
                <a:spcPts val="19"/>
              </a:spcBef>
            </a:pPr>
            <a:r>
              <a:rPr lang="de-DE" sz="1512" dirty="0"/>
              <a:t>Bei ‚unaufschiebbaren Angelegenheiten‘ trifft der Schulleiter die  Entscheidung alleine</a:t>
            </a:r>
          </a:p>
        </p:txBody>
      </p:sp>
      <p:sp>
        <p:nvSpPr>
          <p:cNvPr id="7" name="Rechteck 6">
            <a:extLst>
              <a:ext uri="{FF2B5EF4-FFF2-40B4-BE49-F238E27FC236}">
                <a16:creationId xmlns:a16="http://schemas.microsoft.com/office/drawing/2014/main" id="{743305B4-F987-4D14-90E3-B62158BE29DB}"/>
              </a:ext>
            </a:extLst>
          </p:cNvPr>
          <p:cNvSpPr/>
          <p:nvPr/>
        </p:nvSpPr>
        <p:spPr>
          <a:xfrm>
            <a:off x="9207154" y="1657719"/>
            <a:ext cx="1697906" cy="340794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01"/>
          </a:p>
        </p:txBody>
      </p:sp>
      <p:sp>
        <p:nvSpPr>
          <p:cNvPr id="9" name="Rechteck: abgerundete Ecken 8">
            <a:extLst>
              <a:ext uri="{FF2B5EF4-FFF2-40B4-BE49-F238E27FC236}">
                <a16:creationId xmlns:a16="http://schemas.microsoft.com/office/drawing/2014/main" id="{E97626EE-8557-46AC-A1F3-44BD7FAB6D5F}"/>
              </a:ext>
            </a:extLst>
          </p:cNvPr>
          <p:cNvSpPr/>
          <p:nvPr/>
        </p:nvSpPr>
        <p:spPr>
          <a:xfrm>
            <a:off x="9749684" y="4759926"/>
            <a:ext cx="825542" cy="787980"/>
          </a:xfrm>
          <a:prstGeom prst="roundRect">
            <a:avLst/>
          </a:prstGeom>
          <a:solidFill>
            <a:schemeClr val="bg1">
              <a:lumMod val="9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134" b="1" dirty="0">
                <a:solidFill>
                  <a:schemeClr val="tx1"/>
                </a:solidFill>
              </a:rPr>
              <a:t>Schul-</a:t>
            </a:r>
            <a:r>
              <a:rPr lang="de-DE" sz="1134" b="1" dirty="0" err="1">
                <a:solidFill>
                  <a:schemeClr val="tx1"/>
                </a:solidFill>
              </a:rPr>
              <a:t>leiterIn</a:t>
            </a:r>
            <a:endParaRPr lang="de-DE" sz="1134" b="1" dirty="0">
              <a:solidFill>
                <a:schemeClr val="tx1"/>
              </a:solidFill>
            </a:endParaRPr>
          </a:p>
          <a:p>
            <a:pPr algn="ctr"/>
            <a:r>
              <a:rPr lang="de-DE" sz="1134" b="1" dirty="0">
                <a:solidFill>
                  <a:schemeClr val="tx1"/>
                </a:solidFill>
              </a:rPr>
              <a:t>(Vorsitz)</a:t>
            </a:r>
          </a:p>
        </p:txBody>
      </p:sp>
      <p:sp>
        <p:nvSpPr>
          <p:cNvPr id="11" name="Rechteck: abgerundete Ecken 10">
            <a:extLst>
              <a:ext uri="{FF2B5EF4-FFF2-40B4-BE49-F238E27FC236}">
                <a16:creationId xmlns:a16="http://schemas.microsoft.com/office/drawing/2014/main" id="{17BC1B0C-8F0A-4777-BD85-E8F8F8E26180}"/>
              </a:ext>
            </a:extLst>
          </p:cNvPr>
          <p:cNvSpPr/>
          <p:nvPr/>
        </p:nvSpPr>
        <p:spPr>
          <a:xfrm>
            <a:off x="8814922" y="3144649"/>
            <a:ext cx="1013566" cy="1224479"/>
          </a:xfrm>
          <a:prstGeom prst="roundRect">
            <a:avLst/>
          </a:prstGeom>
          <a:solidFill>
            <a:schemeClr val="bg1">
              <a:lumMod val="9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134" b="1" dirty="0">
                <a:solidFill>
                  <a:schemeClr val="tx1"/>
                </a:solidFill>
              </a:rPr>
              <a:t>Schüler-Innen</a:t>
            </a:r>
          </a:p>
        </p:txBody>
      </p:sp>
      <p:sp>
        <p:nvSpPr>
          <p:cNvPr id="13" name="Rechteck: abgerundete Ecken 12">
            <a:extLst>
              <a:ext uri="{FF2B5EF4-FFF2-40B4-BE49-F238E27FC236}">
                <a16:creationId xmlns:a16="http://schemas.microsoft.com/office/drawing/2014/main" id="{EACECB51-8F96-442E-8391-683F9281A58E}"/>
              </a:ext>
            </a:extLst>
          </p:cNvPr>
          <p:cNvSpPr/>
          <p:nvPr/>
        </p:nvSpPr>
        <p:spPr>
          <a:xfrm>
            <a:off x="8800064" y="1898842"/>
            <a:ext cx="1013566" cy="1224478"/>
          </a:xfrm>
          <a:prstGeom prst="roundRect">
            <a:avLst/>
          </a:prstGeom>
          <a:solidFill>
            <a:schemeClr val="accent2">
              <a:lumMod val="20000"/>
              <a:lumOff val="80000"/>
            </a:schemeClr>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134" b="1" dirty="0">
                <a:solidFill>
                  <a:schemeClr val="tx1"/>
                </a:solidFill>
              </a:rPr>
              <a:t>Eltern</a:t>
            </a:r>
          </a:p>
        </p:txBody>
      </p:sp>
      <p:sp>
        <p:nvSpPr>
          <p:cNvPr id="15" name="Rechteck: abgerundete Ecken 14">
            <a:extLst>
              <a:ext uri="{FF2B5EF4-FFF2-40B4-BE49-F238E27FC236}">
                <a16:creationId xmlns:a16="http://schemas.microsoft.com/office/drawing/2014/main" id="{1AC1A763-EF5B-482C-B211-AD700140BD91}"/>
              </a:ext>
            </a:extLst>
          </p:cNvPr>
          <p:cNvSpPr/>
          <p:nvPr/>
        </p:nvSpPr>
        <p:spPr>
          <a:xfrm>
            <a:off x="10336231" y="1928365"/>
            <a:ext cx="942270" cy="2440764"/>
          </a:xfrm>
          <a:prstGeom prst="roundRect">
            <a:avLst/>
          </a:prstGeom>
          <a:solidFill>
            <a:schemeClr val="bg1">
              <a:lumMod val="9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134" b="1" dirty="0">
                <a:solidFill>
                  <a:schemeClr val="tx1"/>
                </a:solidFill>
              </a:rPr>
              <a:t>Lehrer-Innen</a:t>
            </a:r>
          </a:p>
        </p:txBody>
      </p:sp>
      <p:sp>
        <p:nvSpPr>
          <p:cNvPr id="17" name="Textfeld 16">
            <a:extLst>
              <a:ext uri="{FF2B5EF4-FFF2-40B4-BE49-F238E27FC236}">
                <a16:creationId xmlns:a16="http://schemas.microsoft.com/office/drawing/2014/main" id="{4770B4FB-2A00-43A8-BADC-944E57115AE1}"/>
              </a:ext>
            </a:extLst>
          </p:cNvPr>
          <p:cNvSpPr txBox="1"/>
          <p:nvPr/>
        </p:nvSpPr>
        <p:spPr>
          <a:xfrm>
            <a:off x="9366424" y="1200872"/>
            <a:ext cx="1245438" cy="697969"/>
          </a:xfrm>
          <a:prstGeom prst="rect">
            <a:avLst/>
          </a:prstGeom>
          <a:noFill/>
          <a:ln>
            <a:noFill/>
          </a:ln>
        </p:spPr>
        <p:txBody>
          <a:bodyPr wrap="none" rtlCol="0">
            <a:spAutoFit/>
          </a:bodyPr>
          <a:lstStyle/>
          <a:p>
            <a:r>
              <a:rPr lang="de-DE" sz="1322" b="1" dirty="0"/>
              <a:t>Schulkonferenz</a:t>
            </a:r>
          </a:p>
          <a:p>
            <a:endParaRPr lang="de-DE" sz="1322" b="1" dirty="0"/>
          </a:p>
          <a:p>
            <a:r>
              <a:rPr lang="de-DE" sz="1322" dirty="0"/>
              <a:t>	</a:t>
            </a:r>
          </a:p>
        </p:txBody>
      </p:sp>
      <p:pic>
        <p:nvPicPr>
          <p:cNvPr id="19" name="Grafik 18">
            <a:extLst>
              <a:ext uri="{FF2B5EF4-FFF2-40B4-BE49-F238E27FC236}">
                <a16:creationId xmlns:a16="http://schemas.microsoft.com/office/drawing/2014/main" id="{67BB7321-CA2F-458B-BFDF-D27014D14D03}"/>
              </a:ext>
            </a:extLst>
          </p:cNvPr>
          <p:cNvPicPr/>
          <p:nvPr/>
        </p:nvPicPr>
        <p:blipFill>
          <a:blip r:embed="rId2" cstate="email">
            <a:extLst>
              <a:ext uri="{28A0092B-C50C-407E-A947-70E740481C1C}">
                <a14:useLocalDpi xmlns:a14="http://schemas.microsoft.com/office/drawing/2010/main"/>
              </a:ext>
            </a:extLst>
          </a:blip>
          <a:stretch>
            <a:fillRect/>
          </a:stretch>
        </p:blipFill>
        <p:spPr>
          <a:xfrm>
            <a:off x="9358135" y="159090"/>
            <a:ext cx="1888516" cy="546353"/>
          </a:xfrm>
          <a:prstGeom prst="rect">
            <a:avLst/>
          </a:prstGeom>
        </p:spPr>
      </p:pic>
      <p:sp>
        <p:nvSpPr>
          <p:cNvPr id="23" name="Textfeld 22">
            <a:extLst>
              <a:ext uri="{FF2B5EF4-FFF2-40B4-BE49-F238E27FC236}">
                <a16:creationId xmlns:a16="http://schemas.microsoft.com/office/drawing/2014/main" id="{4F3780CD-4AC5-44DB-ABFD-3DAF0466D200}"/>
              </a:ext>
            </a:extLst>
          </p:cNvPr>
          <p:cNvSpPr txBox="1"/>
          <p:nvPr/>
        </p:nvSpPr>
        <p:spPr>
          <a:xfrm>
            <a:off x="803857" y="148842"/>
            <a:ext cx="7326044" cy="790345"/>
          </a:xfrm>
          <a:prstGeom prst="rect">
            <a:avLst/>
          </a:prstGeom>
          <a:noFill/>
        </p:spPr>
        <p:txBody>
          <a:bodyPr wrap="none" rtlCol="0">
            <a:spAutoFit/>
          </a:bodyPr>
          <a:lstStyle/>
          <a:p>
            <a:r>
              <a:rPr lang="de-DE" sz="2268" b="1" dirty="0">
                <a:solidFill>
                  <a:srgbClr val="0070C0"/>
                </a:solidFill>
              </a:rPr>
              <a:t>Schulkonferenz </a:t>
            </a:r>
          </a:p>
          <a:p>
            <a:r>
              <a:rPr lang="de-DE" sz="2268" dirty="0">
                <a:solidFill>
                  <a:srgbClr val="0070C0"/>
                </a:solidFill>
                <a:latin typeface="Calibri" panose="020F0502020204030204" pitchFamily="34" charset="0"/>
                <a:cs typeface="Calibri" panose="020F0502020204030204" pitchFamily="34" charset="0"/>
              </a:rPr>
              <a:t>§§ 128ff Hessisches Schulgesetz, </a:t>
            </a:r>
            <a:r>
              <a:rPr lang="de-DE" sz="2268" dirty="0">
                <a:solidFill>
                  <a:srgbClr val="0070C0"/>
                </a:solidFill>
              </a:rPr>
              <a:t>Konferenzordnung §§ 1-16</a:t>
            </a:r>
            <a:r>
              <a:rPr lang="de-DE" sz="2268" b="1" dirty="0">
                <a:solidFill>
                  <a:srgbClr val="0070C0"/>
                </a:solidFill>
              </a:rPr>
              <a:t>  </a:t>
            </a:r>
          </a:p>
        </p:txBody>
      </p:sp>
    </p:spTree>
    <p:extLst>
      <p:ext uri="{BB962C8B-B14F-4D97-AF65-F5344CB8AC3E}">
        <p14:creationId xmlns:p14="http://schemas.microsoft.com/office/powerpoint/2010/main" val="2629203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BDFE07CB-A715-490E-803F-FDF984918475}"/>
              </a:ext>
            </a:extLst>
          </p:cNvPr>
          <p:cNvSpPr/>
          <p:nvPr/>
        </p:nvSpPr>
        <p:spPr>
          <a:xfrm>
            <a:off x="781253" y="4826440"/>
            <a:ext cx="10629496" cy="1294959"/>
          </a:xfrm>
          <a:prstGeom prst="rect">
            <a:avLst/>
          </a:pr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01"/>
          </a:p>
        </p:txBody>
      </p:sp>
      <p:sp>
        <p:nvSpPr>
          <p:cNvPr id="4" name="Textfeld 3">
            <a:extLst>
              <a:ext uri="{FF2B5EF4-FFF2-40B4-BE49-F238E27FC236}">
                <a16:creationId xmlns:a16="http://schemas.microsoft.com/office/drawing/2014/main" id="{A2764633-159E-4C86-826F-10AF39B5DAD0}"/>
              </a:ext>
            </a:extLst>
          </p:cNvPr>
          <p:cNvSpPr txBox="1"/>
          <p:nvPr/>
        </p:nvSpPr>
        <p:spPr>
          <a:xfrm>
            <a:off x="651447" y="159092"/>
            <a:ext cx="7994817" cy="441339"/>
          </a:xfrm>
          <a:prstGeom prst="rect">
            <a:avLst/>
          </a:prstGeom>
          <a:noFill/>
        </p:spPr>
        <p:txBody>
          <a:bodyPr wrap="none" rtlCol="0">
            <a:spAutoFit/>
          </a:bodyPr>
          <a:lstStyle/>
          <a:p>
            <a:r>
              <a:rPr lang="de-DE" sz="2268" b="1" dirty="0">
                <a:solidFill>
                  <a:schemeClr val="accent5">
                    <a:lumMod val="75000"/>
                  </a:schemeClr>
                </a:solidFill>
              </a:rPr>
              <a:t>Schulkonferenz  </a:t>
            </a:r>
            <a:r>
              <a:rPr lang="de-DE" sz="2268" dirty="0">
                <a:solidFill>
                  <a:srgbClr val="0070C0"/>
                </a:solidFill>
                <a:latin typeface="Calibri" panose="020F0502020204030204" pitchFamily="34" charset="0"/>
                <a:cs typeface="Calibri" panose="020F0502020204030204" pitchFamily="34" charset="0"/>
              </a:rPr>
              <a:t>§§ 110-112, 127, 129, 133 Hessisches Schulgesetz</a:t>
            </a:r>
            <a:endParaRPr lang="de-DE" sz="2268" b="1" dirty="0">
              <a:solidFill>
                <a:srgbClr val="0070C0"/>
              </a:solidFill>
              <a:latin typeface="Calibri" panose="020F0502020204030204" pitchFamily="34" charset="0"/>
              <a:cs typeface="Calibri" panose="020F0502020204030204" pitchFamily="34" charset="0"/>
            </a:endParaRPr>
          </a:p>
        </p:txBody>
      </p:sp>
      <p:sp>
        <p:nvSpPr>
          <p:cNvPr id="7" name="Textfeld 6">
            <a:extLst>
              <a:ext uri="{FF2B5EF4-FFF2-40B4-BE49-F238E27FC236}">
                <a16:creationId xmlns:a16="http://schemas.microsoft.com/office/drawing/2014/main" id="{78B2BC2F-43A6-4B4E-9FDA-D5F3CDB42E9C}"/>
              </a:ext>
            </a:extLst>
          </p:cNvPr>
          <p:cNvSpPr txBox="1"/>
          <p:nvPr/>
        </p:nvSpPr>
        <p:spPr>
          <a:xfrm>
            <a:off x="2601340" y="4826441"/>
            <a:ext cx="8686384" cy="1570429"/>
          </a:xfrm>
          <a:prstGeom prst="rect">
            <a:avLst/>
          </a:prstGeom>
          <a:noFill/>
        </p:spPr>
        <p:txBody>
          <a:bodyPr wrap="square" rtlCol="0">
            <a:spAutoFit/>
          </a:bodyPr>
          <a:lstStyle/>
          <a:p>
            <a:r>
              <a:rPr lang="de-DE" sz="1512" b="1" dirty="0">
                <a:latin typeface="+mj-lt"/>
              </a:rPr>
              <a:t>Prozess:</a:t>
            </a:r>
            <a:r>
              <a:rPr lang="de-DE" sz="1512" dirty="0">
                <a:latin typeface="+mj-lt"/>
              </a:rPr>
              <a:t> 	Schulleitung legt Vorschläge zur Beratung vor, Schuko berät und entscheidet.</a:t>
            </a:r>
          </a:p>
          <a:p>
            <a:r>
              <a:rPr lang="de-DE" sz="1512" dirty="0">
                <a:latin typeface="+mj-lt"/>
              </a:rPr>
              <a:t>Viele Entscheidungen der Schuko gehen in ein sog. Beteiligungsverfahren, d.h. der SEB wird um Zustimmung gebeten oder muss angehört werden. Frist: 4 Unterrichtswochen </a:t>
            </a:r>
          </a:p>
          <a:p>
            <a:r>
              <a:rPr lang="de-DE" sz="567" dirty="0">
                <a:latin typeface="+mj-lt"/>
              </a:rPr>
              <a:t>    </a:t>
            </a:r>
            <a:br>
              <a:rPr lang="de-DE" sz="1512" dirty="0">
                <a:latin typeface="+mj-lt"/>
              </a:rPr>
            </a:br>
            <a:r>
              <a:rPr lang="de-DE" sz="1512" b="1" dirty="0">
                <a:latin typeface="+mj-lt"/>
              </a:rPr>
              <a:t>Ziel:  </a:t>
            </a:r>
            <a:r>
              <a:rPr lang="de-DE" sz="1512" dirty="0">
                <a:latin typeface="+mj-lt"/>
              </a:rPr>
              <a:t>	Verständigung ! Lehnt der SEB Entscheidungen für zustimmungspflichtige Maßnahmen der Schulkonferenz ab, wird die letztliche Entscheidung an das Staatliche Schulamtes übertragen.</a:t>
            </a:r>
          </a:p>
          <a:p>
            <a:endParaRPr lang="de-DE" sz="1512" dirty="0">
              <a:latin typeface="+mj-lt"/>
            </a:endParaRPr>
          </a:p>
        </p:txBody>
      </p:sp>
      <p:graphicFrame>
        <p:nvGraphicFramePr>
          <p:cNvPr id="8" name="Tabelle 8">
            <a:extLst>
              <a:ext uri="{FF2B5EF4-FFF2-40B4-BE49-F238E27FC236}">
                <a16:creationId xmlns:a16="http://schemas.microsoft.com/office/drawing/2014/main" id="{C84084EA-67F3-43CC-A314-63F148D31AAC}"/>
              </a:ext>
            </a:extLst>
          </p:cNvPr>
          <p:cNvGraphicFramePr>
            <a:graphicFrameLocks noGrp="1"/>
          </p:cNvGraphicFramePr>
          <p:nvPr>
            <p:extLst>
              <p:ext uri="{D42A27DB-BD31-4B8C-83A1-F6EECF244321}">
                <p14:modId xmlns:p14="http://schemas.microsoft.com/office/powerpoint/2010/main" val="312854987"/>
              </p:ext>
            </p:extLst>
          </p:nvPr>
        </p:nvGraphicFramePr>
        <p:xfrm>
          <a:off x="781252" y="1256857"/>
          <a:ext cx="10661380" cy="3484397"/>
        </p:xfrm>
        <a:graphic>
          <a:graphicData uri="http://schemas.openxmlformats.org/drawingml/2006/table">
            <a:tbl>
              <a:tblPr firstRow="1" bandRow="1">
                <a:tableStyleId>{5C22544A-7EE6-4342-B048-85BDC9FD1C3A}</a:tableStyleId>
              </a:tblPr>
              <a:tblGrid>
                <a:gridCol w="5330690">
                  <a:extLst>
                    <a:ext uri="{9D8B030D-6E8A-4147-A177-3AD203B41FA5}">
                      <a16:colId xmlns:a16="http://schemas.microsoft.com/office/drawing/2014/main" val="2737203058"/>
                    </a:ext>
                  </a:extLst>
                </a:gridCol>
                <a:gridCol w="5330690">
                  <a:extLst>
                    <a:ext uri="{9D8B030D-6E8A-4147-A177-3AD203B41FA5}">
                      <a16:colId xmlns:a16="http://schemas.microsoft.com/office/drawing/2014/main" val="3978679253"/>
                    </a:ext>
                  </a:extLst>
                </a:gridCol>
              </a:tblGrid>
              <a:tr h="614473">
                <a:tc>
                  <a:txBody>
                    <a:bodyPr/>
                    <a:lstStyle/>
                    <a:p>
                      <a:r>
                        <a:rPr lang="de-DE" sz="1700" dirty="0">
                          <a:effectLst/>
                          <a:latin typeface="+mn-lt"/>
                        </a:rPr>
                        <a:t>Entscheidungsrechte  (Auswahl)</a:t>
                      </a:r>
                      <a:endParaRPr lang="de-DE" sz="1700" dirty="0">
                        <a:latin typeface="+mn-lt"/>
                      </a:endParaRPr>
                    </a:p>
                  </a:txBody>
                  <a:tcPr marL="86402" marR="86402" marT="43201" marB="43201">
                    <a:solidFill>
                      <a:schemeClr val="accent2">
                        <a:lumMod val="75000"/>
                      </a:schemeClr>
                    </a:solidFill>
                  </a:tcPr>
                </a:tc>
                <a:tc>
                  <a:txBody>
                    <a:bodyPr/>
                    <a:lstStyle/>
                    <a:p>
                      <a:r>
                        <a:rPr lang="de-DE" sz="1700" dirty="0">
                          <a:effectLst/>
                          <a:latin typeface="+mn-lt"/>
                        </a:rPr>
                        <a:t>Anhörungsrechte  (Auswahl)</a:t>
                      </a:r>
                    </a:p>
                    <a:p>
                      <a:endParaRPr lang="de-DE" sz="1700" dirty="0">
                        <a:latin typeface="+mn-lt"/>
                      </a:endParaRPr>
                    </a:p>
                  </a:txBody>
                  <a:tcPr marL="86402" marR="86402" marT="43201" marB="43201">
                    <a:solidFill>
                      <a:schemeClr val="accent2">
                        <a:lumMod val="75000"/>
                      </a:schemeClr>
                    </a:solidFill>
                  </a:tcPr>
                </a:tc>
                <a:extLst>
                  <a:ext uri="{0D108BD9-81ED-4DB2-BD59-A6C34878D82A}">
                    <a16:rowId xmlns:a16="http://schemas.microsoft.com/office/drawing/2014/main" val="911492179"/>
                  </a:ext>
                </a:extLst>
              </a:tr>
              <a:tr h="325627">
                <a:tc>
                  <a:txBody>
                    <a:bodyPr/>
                    <a:lstStyle/>
                    <a:p>
                      <a:pPr marL="285750" indent="-285750">
                        <a:buFont typeface="Arial" panose="020B0604020202020204" pitchFamily="34" charset="0"/>
                        <a:buChar char="•"/>
                      </a:pPr>
                      <a:r>
                        <a:rPr lang="de-DE" sz="1500" b="0" dirty="0"/>
                        <a:t>Schulprogramm</a:t>
                      </a:r>
                      <a:endParaRPr lang="de-DE" sz="1500" b="0" dirty="0">
                        <a:latin typeface="+mn-lt"/>
                      </a:endParaRPr>
                    </a:p>
                  </a:txBody>
                  <a:tcPr marL="86402" marR="86402" marT="43201" marB="43201"/>
                </a:tc>
                <a:tc>
                  <a:txBody>
                    <a:bodyPr/>
                    <a:lstStyle/>
                    <a:p>
                      <a:pPr marL="285750" indent="-285750">
                        <a:buFont typeface="Arial" panose="020B0604020202020204" pitchFamily="34" charset="0"/>
                        <a:buChar char="•"/>
                      </a:pPr>
                      <a:r>
                        <a:rPr lang="de-DE" sz="1500" b="0" dirty="0"/>
                        <a:t>Entscheidungen über Schul- und Unterrichtsorganisation</a:t>
                      </a:r>
                      <a:endParaRPr lang="de-DE" sz="1500" b="0" dirty="0">
                        <a:latin typeface="+mn-lt"/>
                      </a:endParaRPr>
                    </a:p>
                  </a:txBody>
                  <a:tcPr marL="86402" marR="86402" marT="43201" marB="43201"/>
                </a:tc>
                <a:extLst>
                  <a:ext uri="{0D108BD9-81ED-4DB2-BD59-A6C34878D82A}">
                    <a16:rowId xmlns:a16="http://schemas.microsoft.com/office/drawing/2014/main" val="2083199373"/>
                  </a:ext>
                </a:extLst>
              </a:tr>
              <a:tr h="555799">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500" b="0" dirty="0">
                          <a:effectLst/>
                          <a:latin typeface="+mn-lt"/>
                        </a:rPr>
                        <a:t>Grundsätze freiwilliger Unterrichts-/Betreuungsangebote, verpflichtende Ganztagsangebote</a:t>
                      </a:r>
                      <a:endParaRPr lang="de-DE" sz="1500" b="0" dirty="0">
                        <a:latin typeface="+mn-lt"/>
                      </a:endParaRPr>
                    </a:p>
                  </a:txBody>
                  <a:tcPr marL="86402" marR="86402" marT="43201" marB="43201"/>
                </a:tc>
                <a:tc>
                  <a:txBody>
                    <a:bodyPr/>
                    <a:lstStyle/>
                    <a:p>
                      <a:pPr marL="285750" indent="-285750">
                        <a:buFont typeface="Arial" panose="020B0604020202020204" pitchFamily="34" charset="0"/>
                        <a:buChar char="•"/>
                      </a:pPr>
                      <a:r>
                        <a:rPr lang="de-DE" sz="1500" b="0" dirty="0"/>
                        <a:t>Einrichtung von Vorklassen, Standorte für den inklusiven Unterricht</a:t>
                      </a:r>
                      <a:endParaRPr lang="de-DE" sz="1500" b="0" dirty="0">
                        <a:latin typeface="+mn-lt"/>
                      </a:endParaRPr>
                    </a:p>
                  </a:txBody>
                  <a:tcPr marL="86402" marR="86402" marT="43201" marB="43201"/>
                </a:tc>
                <a:extLst>
                  <a:ext uri="{0D108BD9-81ED-4DB2-BD59-A6C34878D82A}">
                    <a16:rowId xmlns:a16="http://schemas.microsoft.com/office/drawing/2014/main" val="230398802"/>
                  </a:ext>
                </a:extLst>
              </a:tr>
              <a:tr h="79049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500" b="0" dirty="0">
                          <a:effectLst/>
                          <a:latin typeface="+mn-lt"/>
                        </a:rPr>
                        <a:t>Grundsätze der Zusammenarbeit mit anderen Schulen und außerschulischen Einrichtungen, Schulpartnerschaften</a:t>
                      </a:r>
                      <a:endParaRPr lang="de-DE" sz="1500" b="0" dirty="0">
                        <a:latin typeface="+mn-lt"/>
                      </a:endParaRPr>
                    </a:p>
                  </a:txBody>
                  <a:tcPr marL="86402" marR="86402" marT="43201" marB="43201"/>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500" b="0" dirty="0"/>
                        <a:t>Entscheidungen des Schulträgers über Schülerbeförderung und Schulwegsicherung</a:t>
                      </a:r>
                      <a:endParaRPr lang="de-DE" sz="1500" b="0" dirty="0">
                        <a:latin typeface="+mn-lt"/>
                      </a:endParaRPr>
                    </a:p>
                    <a:p>
                      <a:pPr marL="0" indent="0">
                        <a:buFont typeface="Arial" panose="020B0604020202020204" pitchFamily="34" charset="0"/>
                        <a:buNone/>
                      </a:pPr>
                      <a:endParaRPr lang="de-DE" sz="1500" b="0" dirty="0">
                        <a:latin typeface="+mn-lt"/>
                      </a:endParaRPr>
                    </a:p>
                  </a:txBody>
                  <a:tcPr marL="86402" marR="86402" marT="43201" marB="43201"/>
                </a:tc>
                <a:extLst>
                  <a:ext uri="{0D108BD9-81ED-4DB2-BD59-A6C34878D82A}">
                    <a16:rowId xmlns:a16="http://schemas.microsoft.com/office/drawing/2014/main" val="26432281"/>
                  </a:ext>
                </a:extLst>
              </a:tr>
              <a:tr h="321101">
                <a:tc>
                  <a:txBody>
                    <a:bodyPr/>
                    <a:lstStyle/>
                    <a:p>
                      <a:pPr marL="285750" indent="-285750">
                        <a:buFont typeface="Arial" panose="020B0604020202020204" pitchFamily="34" charset="0"/>
                        <a:buChar char="•"/>
                      </a:pPr>
                      <a:r>
                        <a:rPr lang="de-DE" sz="1500" b="0" dirty="0"/>
                        <a:t>Schulhaushalt </a:t>
                      </a:r>
                      <a:endParaRPr lang="de-DE" sz="1500" b="0" dirty="0">
                        <a:latin typeface="+mn-lt"/>
                      </a:endParaRPr>
                    </a:p>
                  </a:txBody>
                  <a:tcPr marL="86402" marR="86402" marT="43201" marB="43201"/>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500" b="0" dirty="0"/>
                        <a:t>Entscheidungen über größere bauliche Maßnahmen</a:t>
                      </a:r>
                      <a:endParaRPr lang="de-DE" sz="1500" b="0" dirty="0">
                        <a:latin typeface="+mn-lt"/>
                      </a:endParaRPr>
                    </a:p>
                  </a:txBody>
                  <a:tcPr marL="86402" marR="86402" marT="43201" marB="43201"/>
                </a:tc>
                <a:extLst>
                  <a:ext uri="{0D108BD9-81ED-4DB2-BD59-A6C34878D82A}">
                    <a16:rowId xmlns:a16="http://schemas.microsoft.com/office/drawing/2014/main" val="1259716040"/>
                  </a:ext>
                </a:extLst>
              </a:tr>
              <a:tr h="321101">
                <a:tc>
                  <a:txBody>
                    <a:bodyPr/>
                    <a:lstStyle/>
                    <a:p>
                      <a:pPr marL="285750" indent="-285750">
                        <a:buFont typeface="Arial" panose="020B0604020202020204" pitchFamily="34" charset="0"/>
                        <a:buChar char="•"/>
                      </a:pPr>
                      <a:r>
                        <a:rPr lang="de-DE" sz="1500" b="0" dirty="0">
                          <a:latin typeface="+mn-lt"/>
                        </a:rPr>
                        <a:t>Schulordnung</a:t>
                      </a:r>
                    </a:p>
                  </a:txBody>
                  <a:tcPr marL="86402" marR="86402" marT="43201" marB="43201"/>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500" b="0" dirty="0"/>
                        <a:t>Endgültige Beauftragung Schulleiter</a:t>
                      </a:r>
                      <a:endParaRPr lang="de-DE" sz="1500" b="0" dirty="0">
                        <a:latin typeface="+mn-lt"/>
                      </a:endParaRPr>
                    </a:p>
                  </a:txBody>
                  <a:tcPr marL="86402" marR="86402" marT="43201" marB="43201"/>
                </a:tc>
                <a:extLst>
                  <a:ext uri="{0D108BD9-81ED-4DB2-BD59-A6C34878D82A}">
                    <a16:rowId xmlns:a16="http://schemas.microsoft.com/office/drawing/2014/main" val="930186425"/>
                  </a:ext>
                </a:extLst>
              </a:tr>
              <a:tr h="555799">
                <a:tc>
                  <a:txBody>
                    <a:bodyPr/>
                    <a:lstStyle/>
                    <a:p>
                      <a:pPr marL="285750" indent="-285750">
                        <a:buFont typeface="Arial" panose="020B0604020202020204" pitchFamily="34" charset="0"/>
                        <a:buChar char="•"/>
                      </a:pPr>
                      <a:r>
                        <a:rPr lang="de-DE" sz="1500" b="0" dirty="0"/>
                        <a:t>Stellungnahme zu Beschwerden von Schülern, Eltern, bei über den Einzelfall hinausgehender Bedeutung</a:t>
                      </a:r>
                      <a:endParaRPr lang="de-DE" sz="1500" b="0" dirty="0">
                        <a:latin typeface="+mn-lt"/>
                      </a:endParaRPr>
                    </a:p>
                  </a:txBody>
                  <a:tcPr marL="86402" marR="86402" marT="43201" marB="43201"/>
                </a:tc>
                <a:tc>
                  <a:txBody>
                    <a:bodyPr/>
                    <a:lstStyle/>
                    <a:p>
                      <a:pPr marL="285750" indent="-285750">
                        <a:buFont typeface="Arial" panose="020B0604020202020204" pitchFamily="34" charset="0"/>
                        <a:buChar char="•"/>
                      </a:pPr>
                      <a:endParaRPr lang="de-DE" sz="1500" b="0" dirty="0">
                        <a:latin typeface="+mn-lt"/>
                      </a:endParaRPr>
                    </a:p>
                  </a:txBody>
                  <a:tcPr marL="86402" marR="86402" marT="43201" marB="43201"/>
                </a:tc>
                <a:extLst>
                  <a:ext uri="{0D108BD9-81ED-4DB2-BD59-A6C34878D82A}">
                    <a16:rowId xmlns:a16="http://schemas.microsoft.com/office/drawing/2014/main" val="4021076161"/>
                  </a:ext>
                </a:extLst>
              </a:tr>
            </a:tbl>
          </a:graphicData>
        </a:graphic>
      </p:graphicFrame>
      <p:sp>
        <p:nvSpPr>
          <p:cNvPr id="10" name="Pfeil: nach rechts 9">
            <a:extLst>
              <a:ext uri="{FF2B5EF4-FFF2-40B4-BE49-F238E27FC236}">
                <a16:creationId xmlns:a16="http://schemas.microsoft.com/office/drawing/2014/main" id="{4F83BC2E-AC23-4E6C-8748-1041F5968F85}"/>
              </a:ext>
            </a:extLst>
          </p:cNvPr>
          <p:cNvSpPr/>
          <p:nvPr/>
        </p:nvSpPr>
        <p:spPr>
          <a:xfrm>
            <a:off x="933208" y="5072243"/>
            <a:ext cx="1545110" cy="926842"/>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01"/>
          </a:p>
        </p:txBody>
      </p:sp>
      <p:sp>
        <p:nvSpPr>
          <p:cNvPr id="2" name="Rechteck 1">
            <a:extLst>
              <a:ext uri="{FF2B5EF4-FFF2-40B4-BE49-F238E27FC236}">
                <a16:creationId xmlns:a16="http://schemas.microsoft.com/office/drawing/2014/main" id="{13969810-8E01-4478-8732-9B483ADC66CE}"/>
              </a:ext>
            </a:extLst>
          </p:cNvPr>
          <p:cNvSpPr/>
          <p:nvPr/>
        </p:nvSpPr>
        <p:spPr>
          <a:xfrm>
            <a:off x="772947" y="704108"/>
            <a:ext cx="10629496" cy="546353"/>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1" dirty="0">
                <a:ln>
                  <a:solidFill>
                    <a:schemeClr val="bg1"/>
                  </a:solidFill>
                </a:ln>
              </a:rPr>
              <a:t>Vorschlagsrecht</a:t>
            </a:r>
          </a:p>
        </p:txBody>
      </p:sp>
      <p:pic>
        <p:nvPicPr>
          <p:cNvPr id="3" name="Grafik 2">
            <a:extLst>
              <a:ext uri="{FF2B5EF4-FFF2-40B4-BE49-F238E27FC236}">
                <a16:creationId xmlns:a16="http://schemas.microsoft.com/office/drawing/2014/main" id="{48371D94-6097-4DD3-8971-B6A798EC2C9C}"/>
              </a:ext>
            </a:extLst>
          </p:cNvPr>
          <p:cNvPicPr/>
          <p:nvPr/>
        </p:nvPicPr>
        <p:blipFill>
          <a:blip r:embed="rId2" cstate="email">
            <a:extLst>
              <a:ext uri="{28A0092B-C50C-407E-A947-70E740481C1C}">
                <a14:useLocalDpi xmlns:a14="http://schemas.microsoft.com/office/drawing/2010/main"/>
              </a:ext>
            </a:extLst>
          </a:blip>
          <a:stretch>
            <a:fillRect/>
          </a:stretch>
        </p:blipFill>
        <p:spPr>
          <a:xfrm>
            <a:off x="9358135" y="159090"/>
            <a:ext cx="1888516" cy="546353"/>
          </a:xfrm>
          <a:prstGeom prst="rect">
            <a:avLst/>
          </a:prstGeom>
        </p:spPr>
      </p:pic>
    </p:spTree>
    <p:extLst>
      <p:ext uri="{BB962C8B-B14F-4D97-AF65-F5344CB8AC3E}">
        <p14:creationId xmlns:p14="http://schemas.microsoft.com/office/powerpoint/2010/main" val="3517426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A2764633-159E-4C86-826F-10AF39B5DAD0}"/>
              </a:ext>
            </a:extLst>
          </p:cNvPr>
          <p:cNvSpPr txBox="1"/>
          <p:nvPr/>
        </p:nvSpPr>
        <p:spPr>
          <a:xfrm>
            <a:off x="651448" y="159092"/>
            <a:ext cx="8333518" cy="785216"/>
          </a:xfrm>
          <a:prstGeom prst="rect">
            <a:avLst/>
          </a:prstGeom>
          <a:noFill/>
        </p:spPr>
        <p:txBody>
          <a:bodyPr wrap="none" rtlCol="0">
            <a:spAutoFit/>
          </a:bodyPr>
          <a:lstStyle/>
          <a:p>
            <a:r>
              <a:rPr lang="de-DE" sz="2268" b="1" dirty="0">
                <a:solidFill>
                  <a:schemeClr val="accent5">
                    <a:lumMod val="75000"/>
                  </a:schemeClr>
                </a:solidFill>
              </a:rPr>
              <a:t>Schulkonferenz  </a:t>
            </a:r>
          </a:p>
          <a:p>
            <a:r>
              <a:rPr lang="de-DE" sz="2268" dirty="0">
                <a:solidFill>
                  <a:srgbClr val="0070C0"/>
                </a:solidFill>
                <a:latin typeface="Calibri" panose="020F0502020204030204" pitchFamily="34" charset="0"/>
                <a:cs typeface="Calibri" panose="020F0502020204030204" pitchFamily="34" charset="0"/>
              </a:rPr>
              <a:t>§§ 110-112, 127, 129, 133 Hessisches Schulgesetz, Konferenzordnung</a:t>
            </a:r>
            <a:endParaRPr lang="de-DE" sz="2268" b="1" dirty="0">
              <a:solidFill>
                <a:srgbClr val="0070C0"/>
              </a:solidFill>
              <a:latin typeface="Calibri" panose="020F0502020204030204" pitchFamily="34" charset="0"/>
              <a:cs typeface="Calibri" panose="020F0502020204030204" pitchFamily="34" charset="0"/>
            </a:endParaRPr>
          </a:p>
        </p:txBody>
      </p:sp>
      <p:sp>
        <p:nvSpPr>
          <p:cNvPr id="3" name="Textfeld 2">
            <a:extLst>
              <a:ext uri="{FF2B5EF4-FFF2-40B4-BE49-F238E27FC236}">
                <a16:creationId xmlns:a16="http://schemas.microsoft.com/office/drawing/2014/main" id="{F2EBF733-A89D-4F75-940F-18E926DFF9E2}"/>
              </a:ext>
            </a:extLst>
          </p:cNvPr>
          <p:cNvSpPr txBox="1"/>
          <p:nvPr/>
        </p:nvSpPr>
        <p:spPr>
          <a:xfrm>
            <a:off x="651448" y="1240735"/>
            <a:ext cx="10813365" cy="3577091"/>
          </a:xfrm>
          <a:prstGeom prst="rect">
            <a:avLst/>
          </a:prstGeom>
          <a:noFill/>
        </p:spPr>
        <p:txBody>
          <a:bodyPr wrap="square" rtlCol="0">
            <a:spAutoFit/>
          </a:bodyPr>
          <a:lstStyle/>
          <a:p>
            <a:r>
              <a:rPr lang="de-DE" sz="2268" b="1" dirty="0">
                <a:solidFill>
                  <a:schemeClr val="accent2">
                    <a:lumMod val="75000"/>
                  </a:schemeClr>
                </a:solidFill>
              </a:rPr>
              <a:t>CORONA:</a:t>
            </a:r>
          </a:p>
          <a:p>
            <a:endParaRPr lang="de-DE" sz="1701" dirty="0">
              <a:solidFill>
                <a:srgbClr val="505050"/>
              </a:solidFill>
            </a:endParaRPr>
          </a:p>
          <a:p>
            <a:r>
              <a:rPr lang="de-DE" sz="1701" dirty="0">
                <a:solidFill>
                  <a:srgbClr val="505050"/>
                </a:solidFill>
              </a:rPr>
              <a:t>Die Schulkonferenz wird von der Schulleiterin oder dem Schulleiter unter Angabe von Ort, Zeit und Tagesordnung </a:t>
            </a:r>
            <a:r>
              <a:rPr lang="de-DE" sz="1701" b="1" dirty="0">
                <a:solidFill>
                  <a:srgbClr val="505050"/>
                </a:solidFill>
              </a:rPr>
              <a:t>mindestens einmal im Schulhalbjahr einberufen.</a:t>
            </a:r>
          </a:p>
          <a:p>
            <a:endParaRPr lang="de-DE" sz="1701" dirty="0">
              <a:solidFill>
                <a:srgbClr val="505050"/>
              </a:solidFill>
            </a:endParaRPr>
          </a:p>
          <a:p>
            <a:r>
              <a:rPr lang="de-DE" sz="1701" dirty="0">
                <a:solidFill>
                  <a:srgbClr val="505050"/>
                </a:solidFill>
              </a:rPr>
              <a:t>In der Zeit vom 27. April 2020 bis zum 31. März 2021 </a:t>
            </a:r>
            <a:r>
              <a:rPr lang="de-DE" sz="1701" b="1" dirty="0">
                <a:solidFill>
                  <a:srgbClr val="505050"/>
                </a:solidFill>
              </a:rPr>
              <a:t>kann die Schulkonferenz statt in Präsenzform auch in elektronischer Form </a:t>
            </a:r>
            <a:r>
              <a:rPr lang="de-DE" sz="1701" dirty="0">
                <a:solidFill>
                  <a:srgbClr val="505050"/>
                </a:solidFill>
              </a:rPr>
              <a:t>stattfinden. Anwesenheit im Sinne der Abs. 1 Satz 1 und 2, Abs. 2 Satz 1 und Abs. 4 Satz 1 ist in diesem Fall die Teilnahme an der elektronischen Schulkonferenz. Geheime Abstimmungen sind während einer elektronischen Schulkonferenz nicht zulässig. Stellt ein Fünftel der teilnehmenden stimmberechtigten Mitglieder den Antrag nach Abs. 2 Satz 2, so ist die Abstimmung bis zur folgenden Schulkonferenz in Präsenzform zu vertagen.</a:t>
            </a:r>
          </a:p>
          <a:p>
            <a:endParaRPr lang="de-DE" sz="1701" dirty="0">
              <a:solidFill>
                <a:srgbClr val="505050"/>
              </a:solidFill>
            </a:endParaRPr>
          </a:p>
          <a:p>
            <a:r>
              <a:rPr lang="de-DE" sz="1701" dirty="0">
                <a:solidFill>
                  <a:srgbClr val="505050"/>
                </a:solidFill>
              </a:rPr>
              <a:t>(</a:t>
            </a:r>
            <a:r>
              <a:rPr lang="de-DE" sz="1701" b="1" dirty="0">
                <a:solidFill>
                  <a:srgbClr val="505050"/>
                </a:solidFill>
              </a:rPr>
              <a:t>Anmerkung: offene Abstimmungen sind in elektronischer Form möglich, und dies ist der übliche Abstimmungsmodus der Schulkonferenz !)</a:t>
            </a:r>
            <a:endParaRPr lang="de-DE" sz="1701" b="1" dirty="0"/>
          </a:p>
        </p:txBody>
      </p:sp>
      <p:pic>
        <p:nvPicPr>
          <p:cNvPr id="5" name="Grafik 4">
            <a:extLst>
              <a:ext uri="{FF2B5EF4-FFF2-40B4-BE49-F238E27FC236}">
                <a16:creationId xmlns:a16="http://schemas.microsoft.com/office/drawing/2014/main" id="{C935F806-7156-4520-8A71-9C943D5D22B9}"/>
              </a:ext>
            </a:extLst>
          </p:cNvPr>
          <p:cNvPicPr/>
          <p:nvPr/>
        </p:nvPicPr>
        <p:blipFill>
          <a:blip r:embed="rId2" cstate="email">
            <a:extLst>
              <a:ext uri="{28A0092B-C50C-407E-A947-70E740481C1C}">
                <a14:useLocalDpi xmlns:a14="http://schemas.microsoft.com/office/drawing/2010/main"/>
              </a:ext>
            </a:extLst>
          </a:blip>
          <a:stretch>
            <a:fillRect/>
          </a:stretch>
        </p:blipFill>
        <p:spPr>
          <a:xfrm>
            <a:off x="9358135" y="159090"/>
            <a:ext cx="1888516" cy="546353"/>
          </a:xfrm>
          <a:prstGeom prst="rect">
            <a:avLst/>
          </a:prstGeom>
        </p:spPr>
      </p:pic>
    </p:spTree>
    <p:extLst>
      <p:ext uri="{BB962C8B-B14F-4D97-AF65-F5344CB8AC3E}">
        <p14:creationId xmlns:p14="http://schemas.microsoft.com/office/powerpoint/2010/main" val="356227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A2764633-159E-4C86-826F-10AF39B5DAD0}"/>
              </a:ext>
            </a:extLst>
          </p:cNvPr>
          <p:cNvSpPr txBox="1"/>
          <p:nvPr/>
        </p:nvSpPr>
        <p:spPr>
          <a:xfrm>
            <a:off x="803856" y="148842"/>
            <a:ext cx="7009676" cy="441339"/>
          </a:xfrm>
          <a:prstGeom prst="rect">
            <a:avLst/>
          </a:prstGeom>
          <a:noFill/>
        </p:spPr>
        <p:txBody>
          <a:bodyPr wrap="none" rtlCol="0">
            <a:spAutoFit/>
          </a:bodyPr>
          <a:lstStyle/>
          <a:p>
            <a:r>
              <a:rPr lang="de-DE" sz="2268" b="1" dirty="0">
                <a:solidFill>
                  <a:schemeClr val="accent5">
                    <a:lumMod val="75000"/>
                  </a:schemeClr>
                </a:solidFill>
              </a:rPr>
              <a:t>Schulelternbeirat </a:t>
            </a:r>
            <a:r>
              <a:rPr lang="de-DE" sz="2268" dirty="0">
                <a:solidFill>
                  <a:srgbClr val="0070C0"/>
                </a:solidFill>
                <a:latin typeface="Arial" panose="020B0604020202020204" pitchFamily="34" charset="0"/>
              </a:rPr>
              <a:t>§§ 108-­113 Hessisches Schulgesetz</a:t>
            </a:r>
            <a:endParaRPr lang="de-DE" sz="2268" b="1" dirty="0">
              <a:solidFill>
                <a:srgbClr val="0070C0"/>
              </a:solidFill>
            </a:endParaRPr>
          </a:p>
        </p:txBody>
      </p:sp>
      <p:sp>
        <p:nvSpPr>
          <p:cNvPr id="7" name="Textfeld 6">
            <a:extLst>
              <a:ext uri="{FF2B5EF4-FFF2-40B4-BE49-F238E27FC236}">
                <a16:creationId xmlns:a16="http://schemas.microsoft.com/office/drawing/2014/main" id="{78B2BC2F-43A6-4B4E-9FDA-D5F3CDB42E9C}"/>
              </a:ext>
            </a:extLst>
          </p:cNvPr>
          <p:cNvSpPr txBox="1"/>
          <p:nvPr/>
        </p:nvSpPr>
        <p:spPr>
          <a:xfrm>
            <a:off x="803856" y="838583"/>
            <a:ext cx="10940015" cy="5269648"/>
          </a:xfrm>
          <a:prstGeom prst="rect">
            <a:avLst/>
          </a:prstGeom>
          <a:noFill/>
        </p:spPr>
        <p:txBody>
          <a:bodyPr wrap="square" rtlCol="0">
            <a:spAutoFit/>
          </a:bodyPr>
          <a:lstStyle/>
          <a:p>
            <a:r>
              <a:rPr lang="de-DE" sz="1701" b="1" dirty="0"/>
              <a:t>Aufgaben des SEB:</a:t>
            </a:r>
            <a:br>
              <a:rPr lang="de-DE" sz="1701" b="1" dirty="0"/>
            </a:br>
            <a:br>
              <a:rPr lang="de-DE" sz="1512" dirty="0"/>
            </a:br>
            <a:r>
              <a:rPr lang="de-DE" sz="1512" dirty="0"/>
              <a:t>-     gewählte Vertretung aller Eltern einer Schule =&gt; übt das Mitbestimmungsrecht der Eltern an der Schule aus</a:t>
            </a:r>
            <a:br>
              <a:rPr lang="de-DE" sz="1512" dirty="0"/>
            </a:br>
            <a:r>
              <a:rPr lang="de-DE" sz="1512" dirty="0"/>
              <a:t>-     Ansprechpartner für Schulleitung und Eltern </a:t>
            </a:r>
          </a:p>
          <a:p>
            <a:pPr marL="270001" indent="-270001">
              <a:buFontTx/>
              <a:buChar char="-"/>
            </a:pPr>
            <a:r>
              <a:rPr lang="de-DE" sz="1512" dirty="0"/>
              <a:t>informiert die Elternschaft über die Elternbeiräte über wichtige Vorhaben und Angelegenheiten der Schule und des Unterrichts</a:t>
            </a:r>
            <a:br>
              <a:rPr lang="de-DE" sz="1512" dirty="0"/>
            </a:br>
            <a:endParaRPr lang="de-DE" sz="1512" dirty="0"/>
          </a:p>
          <a:p>
            <a:pPr marL="270001" indent="-270001">
              <a:buFont typeface="Wingdings" panose="05000000000000000000" pitchFamily="2" charset="2"/>
              <a:buChar char="è"/>
            </a:pPr>
            <a:r>
              <a:rPr lang="de-DE" sz="1512" dirty="0"/>
              <a:t>Eine gute Zusammenarbeit in der Schulgemeinde – </a:t>
            </a:r>
            <a:r>
              <a:rPr lang="de-DE" sz="1512" dirty="0" err="1"/>
              <a:t>LeherInnen</a:t>
            </a:r>
            <a:r>
              <a:rPr lang="de-DE" sz="1512" dirty="0"/>
              <a:t>, Eltern, SchülerInnen, Schulleitung- wirkt sich positiv auf </a:t>
            </a:r>
            <a:br>
              <a:rPr lang="de-DE" sz="1512" dirty="0"/>
            </a:br>
            <a:r>
              <a:rPr lang="de-DE" sz="1512" dirty="0"/>
              <a:t>die Schulkultur aus.</a:t>
            </a:r>
          </a:p>
          <a:p>
            <a:pPr marL="270001" indent="-270001">
              <a:buFont typeface="Wingdings" panose="05000000000000000000" pitchFamily="2" charset="2"/>
              <a:buChar char="è"/>
            </a:pPr>
            <a:r>
              <a:rPr lang="de-DE" sz="1512" dirty="0">
                <a:solidFill>
                  <a:srgbClr val="303030"/>
                </a:solidFill>
              </a:rPr>
              <a:t>Der Schulelternbeirat wird nach Bedarf, mindestens jedoch einmal im Schulhalbjahr, einberufen.</a:t>
            </a:r>
          </a:p>
          <a:p>
            <a:endParaRPr lang="de-DE" sz="1512" dirty="0"/>
          </a:p>
          <a:p>
            <a:endParaRPr lang="de-DE" sz="1512" dirty="0"/>
          </a:p>
          <a:p>
            <a:r>
              <a:rPr lang="de-DE" sz="1701" b="1" dirty="0"/>
              <a:t>Aufgaben des SEB-Vorsitzenden:</a:t>
            </a:r>
            <a:br>
              <a:rPr lang="de-DE" sz="1701" b="1" dirty="0"/>
            </a:br>
            <a:r>
              <a:rPr lang="de-DE" sz="1512" dirty="0"/>
              <a:t>(in enger Zusammenarbeit mit den Stellvertretern oder weiteren Vorstandsmitgliedern):</a:t>
            </a:r>
            <a:br>
              <a:rPr lang="de-DE" sz="1512" dirty="0"/>
            </a:br>
            <a:endParaRPr lang="de-DE" sz="1512" dirty="0"/>
          </a:p>
          <a:p>
            <a:pPr marL="270001" indent="-270001">
              <a:buFontTx/>
              <a:buChar char="-"/>
            </a:pPr>
            <a:r>
              <a:rPr lang="de-DE" sz="1512" dirty="0"/>
              <a:t>Führen der täglichen ‚Geschäfte‘</a:t>
            </a:r>
          </a:p>
          <a:p>
            <a:pPr marL="270001" indent="-270001">
              <a:buFontTx/>
              <a:buChar char="-"/>
            </a:pPr>
            <a:r>
              <a:rPr lang="de-DE" sz="1512" dirty="0"/>
              <a:t>Einberufung und Leitung der Sitzungen des Schulelternbeirats</a:t>
            </a:r>
          </a:p>
          <a:p>
            <a:pPr marL="270001" indent="-270001">
              <a:buFontTx/>
              <a:buChar char="-"/>
            </a:pPr>
            <a:r>
              <a:rPr lang="de-DE" sz="1512" dirty="0"/>
              <a:t>Vorbereitung und Durchführung von Wahlen </a:t>
            </a:r>
          </a:p>
          <a:p>
            <a:pPr marL="270001" indent="-270001">
              <a:buFontTx/>
              <a:buChar char="-"/>
            </a:pPr>
            <a:r>
              <a:rPr lang="de-DE" sz="1512" dirty="0"/>
              <a:t>Führung regelmäßiger Gespräche mit der Schulleitung über Angelegenheiten der Schule und des Unterrichts</a:t>
            </a:r>
          </a:p>
          <a:p>
            <a:pPr marL="270001" indent="-270001">
              <a:buFontTx/>
              <a:buChar char="-"/>
            </a:pPr>
            <a:r>
              <a:rPr lang="de-DE" sz="1512" dirty="0"/>
              <a:t>Regelmäßige Abstimmung mit den </a:t>
            </a:r>
            <a:r>
              <a:rPr lang="de-DE" sz="1512" dirty="0" err="1"/>
              <a:t>ElternvertreterInnen</a:t>
            </a:r>
            <a:r>
              <a:rPr lang="de-DE" sz="1512" dirty="0"/>
              <a:t> der Schulkonferenz</a:t>
            </a:r>
          </a:p>
          <a:p>
            <a:pPr marL="270001" indent="-270001">
              <a:buFontTx/>
              <a:buChar char="-"/>
            </a:pPr>
            <a:r>
              <a:rPr lang="de-DE" sz="1512" dirty="0"/>
              <a:t>Ausführung der Beschlüsse des Schulelternbeirates</a:t>
            </a:r>
          </a:p>
          <a:p>
            <a:pPr marL="270001" indent="-270001">
              <a:buFontTx/>
              <a:buChar char="-"/>
            </a:pPr>
            <a:r>
              <a:rPr lang="de-DE" sz="1512" dirty="0"/>
              <a:t>Vertretung der Elternschaft der Schule nach innen und außen</a:t>
            </a:r>
          </a:p>
          <a:p>
            <a:pPr marL="270001" indent="-270001">
              <a:buFontTx/>
              <a:buChar char="-"/>
            </a:pPr>
            <a:r>
              <a:rPr lang="de-DE" sz="1512" dirty="0"/>
              <a:t>Kontakt für die städtischen (und hessischen) Elterngremien Stadtelternbeirat (und Landeselternbeirat)</a:t>
            </a:r>
          </a:p>
        </p:txBody>
      </p:sp>
      <p:pic>
        <p:nvPicPr>
          <p:cNvPr id="2" name="Grafik 1">
            <a:extLst>
              <a:ext uri="{FF2B5EF4-FFF2-40B4-BE49-F238E27FC236}">
                <a16:creationId xmlns:a16="http://schemas.microsoft.com/office/drawing/2014/main" id="{567B90A9-E398-4D07-A301-3974937CFBBB}"/>
              </a:ext>
            </a:extLst>
          </p:cNvPr>
          <p:cNvPicPr/>
          <p:nvPr/>
        </p:nvPicPr>
        <p:blipFill>
          <a:blip r:embed="rId2" cstate="email">
            <a:extLst>
              <a:ext uri="{28A0092B-C50C-407E-A947-70E740481C1C}">
                <a14:useLocalDpi xmlns:a14="http://schemas.microsoft.com/office/drawing/2010/main"/>
              </a:ext>
            </a:extLst>
          </a:blip>
          <a:stretch>
            <a:fillRect/>
          </a:stretch>
        </p:blipFill>
        <p:spPr>
          <a:xfrm>
            <a:off x="9358135" y="159090"/>
            <a:ext cx="1888516" cy="546353"/>
          </a:xfrm>
          <a:prstGeom prst="rect">
            <a:avLst/>
          </a:prstGeom>
        </p:spPr>
      </p:pic>
    </p:spTree>
    <p:extLst>
      <p:ext uri="{BB962C8B-B14F-4D97-AF65-F5344CB8AC3E}">
        <p14:creationId xmlns:p14="http://schemas.microsoft.com/office/powerpoint/2010/main" val="2255224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A2764633-159E-4C86-826F-10AF39B5DAD0}"/>
              </a:ext>
            </a:extLst>
          </p:cNvPr>
          <p:cNvSpPr txBox="1"/>
          <p:nvPr/>
        </p:nvSpPr>
        <p:spPr>
          <a:xfrm>
            <a:off x="651448" y="159092"/>
            <a:ext cx="8590237" cy="441339"/>
          </a:xfrm>
          <a:prstGeom prst="rect">
            <a:avLst/>
          </a:prstGeom>
          <a:noFill/>
        </p:spPr>
        <p:txBody>
          <a:bodyPr wrap="none" rtlCol="0">
            <a:spAutoFit/>
          </a:bodyPr>
          <a:lstStyle/>
          <a:p>
            <a:r>
              <a:rPr lang="de-DE" sz="2268" b="1" dirty="0">
                <a:solidFill>
                  <a:schemeClr val="accent5">
                    <a:lumMod val="75000"/>
                  </a:schemeClr>
                </a:solidFill>
              </a:rPr>
              <a:t>Schulelternbeirat  </a:t>
            </a:r>
            <a:r>
              <a:rPr lang="de-DE" sz="2268" dirty="0">
                <a:solidFill>
                  <a:srgbClr val="0070C0"/>
                </a:solidFill>
                <a:latin typeface="Calibri" panose="020F0502020204030204" pitchFamily="34" charset="0"/>
                <a:cs typeface="Calibri" panose="020F0502020204030204" pitchFamily="34" charset="0"/>
              </a:rPr>
              <a:t>§§ 108-­113, §§ 127, 129, 133 Hessisches Schulgesetz</a:t>
            </a:r>
            <a:endParaRPr lang="de-DE" sz="2268" b="1" dirty="0">
              <a:solidFill>
                <a:srgbClr val="0070C0"/>
              </a:solidFill>
              <a:latin typeface="Calibri" panose="020F0502020204030204" pitchFamily="34" charset="0"/>
              <a:cs typeface="Calibri" panose="020F0502020204030204" pitchFamily="34" charset="0"/>
            </a:endParaRPr>
          </a:p>
        </p:txBody>
      </p:sp>
      <p:graphicFrame>
        <p:nvGraphicFramePr>
          <p:cNvPr id="8" name="Tabelle 8">
            <a:extLst>
              <a:ext uri="{FF2B5EF4-FFF2-40B4-BE49-F238E27FC236}">
                <a16:creationId xmlns:a16="http://schemas.microsoft.com/office/drawing/2014/main" id="{C84084EA-67F3-43CC-A314-63F148D31AAC}"/>
              </a:ext>
            </a:extLst>
          </p:cNvPr>
          <p:cNvGraphicFramePr>
            <a:graphicFrameLocks noGrp="1"/>
          </p:cNvGraphicFramePr>
          <p:nvPr>
            <p:extLst>
              <p:ext uri="{D42A27DB-BD31-4B8C-83A1-F6EECF244321}">
                <p14:modId xmlns:p14="http://schemas.microsoft.com/office/powerpoint/2010/main" val="722120945"/>
              </p:ext>
            </p:extLst>
          </p:nvPr>
        </p:nvGraphicFramePr>
        <p:xfrm>
          <a:off x="765311" y="1489087"/>
          <a:ext cx="10661380" cy="3342078"/>
        </p:xfrm>
        <a:graphic>
          <a:graphicData uri="http://schemas.openxmlformats.org/drawingml/2006/table">
            <a:tbl>
              <a:tblPr firstRow="1" bandRow="1">
                <a:tableStyleId>{5C22544A-7EE6-4342-B048-85BDC9FD1C3A}</a:tableStyleId>
              </a:tblPr>
              <a:tblGrid>
                <a:gridCol w="5330690">
                  <a:extLst>
                    <a:ext uri="{9D8B030D-6E8A-4147-A177-3AD203B41FA5}">
                      <a16:colId xmlns:a16="http://schemas.microsoft.com/office/drawing/2014/main" val="2737203058"/>
                    </a:ext>
                  </a:extLst>
                </a:gridCol>
                <a:gridCol w="5330690">
                  <a:extLst>
                    <a:ext uri="{9D8B030D-6E8A-4147-A177-3AD203B41FA5}">
                      <a16:colId xmlns:a16="http://schemas.microsoft.com/office/drawing/2014/main" val="3978679253"/>
                    </a:ext>
                  </a:extLst>
                </a:gridCol>
              </a:tblGrid>
              <a:tr h="582388">
                <a:tc>
                  <a:txBody>
                    <a:bodyPr/>
                    <a:lstStyle/>
                    <a:p>
                      <a:r>
                        <a:rPr lang="de-DE" sz="1700" dirty="0">
                          <a:effectLst/>
                          <a:latin typeface="+mn-lt"/>
                        </a:rPr>
                        <a:t>Zustimmungspflichtige Maßnahmen  (Auswahl)</a:t>
                      </a:r>
                      <a:endParaRPr lang="de-DE" sz="1700" dirty="0">
                        <a:latin typeface="+mn-lt"/>
                      </a:endParaRPr>
                    </a:p>
                  </a:txBody>
                  <a:tcPr marL="86402" marR="86402" marT="43201" marB="43201">
                    <a:solidFill>
                      <a:schemeClr val="accent2">
                        <a:lumMod val="75000"/>
                      </a:schemeClr>
                    </a:solidFill>
                  </a:tcPr>
                </a:tc>
                <a:tc>
                  <a:txBody>
                    <a:bodyPr/>
                    <a:lstStyle/>
                    <a:p>
                      <a:r>
                        <a:rPr lang="de-DE" sz="1700" dirty="0">
                          <a:effectLst/>
                          <a:latin typeface="+mn-lt"/>
                        </a:rPr>
                        <a:t>Anhörungspflichtige Maßnahmen  (Auswahl)</a:t>
                      </a:r>
                    </a:p>
                    <a:p>
                      <a:endParaRPr lang="de-DE" sz="1700" dirty="0">
                        <a:latin typeface="+mn-lt"/>
                      </a:endParaRPr>
                    </a:p>
                  </a:txBody>
                  <a:tcPr marL="86402" marR="86402" marT="43201" marB="43201">
                    <a:solidFill>
                      <a:schemeClr val="accent2">
                        <a:lumMod val="75000"/>
                      </a:schemeClr>
                    </a:solidFill>
                  </a:tcPr>
                </a:tc>
                <a:extLst>
                  <a:ext uri="{0D108BD9-81ED-4DB2-BD59-A6C34878D82A}">
                    <a16:rowId xmlns:a16="http://schemas.microsoft.com/office/drawing/2014/main" val="911492179"/>
                  </a:ext>
                </a:extLst>
              </a:tr>
              <a:tr h="790929">
                <a:tc>
                  <a:txBody>
                    <a:bodyPr/>
                    <a:lstStyle/>
                    <a:p>
                      <a:pPr marL="285750" indent="-285750">
                        <a:buFont typeface="Arial" panose="020B0604020202020204" pitchFamily="34" charset="0"/>
                        <a:buChar char="•"/>
                      </a:pPr>
                      <a:r>
                        <a:rPr lang="de-DE" sz="1600" dirty="0">
                          <a:effectLst/>
                          <a:latin typeface="+mn-lt"/>
                        </a:rPr>
                        <a:t>Schulprogramm</a:t>
                      </a:r>
                      <a:endParaRPr lang="de-DE" sz="1600" dirty="0">
                        <a:latin typeface="+mn-lt"/>
                      </a:endParaRPr>
                    </a:p>
                  </a:txBody>
                  <a:tcPr marL="86402" marR="86402" marT="43201" marB="43201"/>
                </a:tc>
                <a:tc>
                  <a:txBody>
                    <a:bodyPr/>
                    <a:lstStyle/>
                    <a:p>
                      <a:pPr marL="285750" indent="-285750">
                        <a:buFont typeface="Arial" panose="020B0604020202020204" pitchFamily="34" charset="0"/>
                        <a:buChar char="•"/>
                      </a:pPr>
                      <a:r>
                        <a:rPr lang="de-DE" sz="1600" dirty="0">
                          <a:effectLst/>
                          <a:latin typeface="+mn-lt"/>
                        </a:rPr>
                        <a:t>Grundsätze der Zusammenarbeit mit anderen Schulen und außerschulischen Einrichtungen, Schulpartnerschaften</a:t>
                      </a:r>
                      <a:endParaRPr lang="de-DE" sz="1600" dirty="0">
                        <a:latin typeface="+mn-lt"/>
                      </a:endParaRPr>
                    </a:p>
                  </a:txBody>
                  <a:tcPr marL="86402" marR="86402" marT="43201" marB="43201"/>
                </a:tc>
                <a:extLst>
                  <a:ext uri="{0D108BD9-81ED-4DB2-BD59-A6C34878D82A}">
                    <a16:rowId xmlns:a16="http://schemas.microsoft.com/office/drawing/2014/main" val="2083199373"/>
                  </a:ext>
                </a:extLst>
              </a:tr>
              <a:tr h="790929">
                <a:tc>
                  <a:txBody>
                    <a:bodyPr/>
                    <a:lstStyle/>
                    <a:p>
                      <a:pPr marL="285750" indent="-285750">
                        <a:buFont typeface="Arial" panose="020B0604020202020204" pitchFamily="34" charset="0"/>
                        <a:buChar char="•"/>
                      </a:pPr>
                      <a:r>
                        <a:rPr lang="de-DE" sz="1600" dirty="0">
                          <a:effectLst/>
                          <a:latin typeface="+mn-lt"/>
                        </a:rPr>
                        <a:t>Grundsätze freiwilliger Unterrichts- und Betreuungsangebote, verpflichtende Ganztagsangebote</a:t>
                      </a:r>
                    </a:p>
                    <a:p>
                      <a:pPr marL="285750" indent="-285750">
                        <a:buFont typeface="Arial" panose="020B0604020202020204" pitchFamily="34" charset="0"/>
                        <a:buChar char="•"/>
                      </a:pPr>
                      <a:endParaRPr lang="de-DE" sz="1600" dirty="0">
                        <a:latin typeface="+mn-lt"/>
                      </a:endParaRPr>
                    </a:p>
                  </a:txBody>
                  <a:tcPr marL="86402" marR="86402" marT="43201" marB="43201"/>
                </a:tc>
                <a:tc>
                  <a:txBody>
                    <a:bodyPr/>
                    <a:lstStyle/>
                    <a:p>
                      <a:pPr marL="285750" indent="-285750">
                        <a:buFont typeface="Arial" panose="020B0604020202020204" pitchFamily="34" charset="0"/>
                        <a:buChar char="•"/>
                      </a:pPr>
                      <a:r>
                        <a:rPr lang="de-DE" sz="1600" dirty="0">
                          <a:latin typeface="+mn-lt"/>
                        </a:rPr>
                        <a:t>Projekte, Schüleraustausch, Schulfahrten, Wandertage</a:t>
                      </a:r>
                    </a:p>
                  </a:txBody>
                  <a:tcPr marL="86402" marR="86402" marT="43201" marB="43201"/>
                </a:tc>
                <a:extLst>
                  <a:ext uri="{0D108BD9-81ED-4DB2-BD59-A6C34878D82A}">
                    <a16:rowId xmlns:a16="http://schemas.microsoft.com/office/drawing/2014/main" val="230398802"/>
                  </a:ext>
                </a:extLst>
              </a:tr>
              <a:tr h="554583">
                <a:tc>
                  <a:txBody>
                    <a:bodyPr/>
                    <a:lstStyle/>
                    <a:p>
                      <a:pPr marL="285750" indent="-285750">
                        <a:buFont typeface="Arial" panose="020B0604020202020204" pitchFamily="34" charset="0"/>
                        <a:buChar char="•"/>
                      </a:pPr>
                      <a:r>
                        <a:rPr lang="de-DE" sz="1600" dirty="0">
                          <a:effectLst/>
                          <a:latin typeface="+mn-lt"/>
                        </a:rPr>
                        <a:t>Einrichtung / Aufhebung Förderstufe / Schulversuch</a:t>
                      </a:r>
                    </a:p>
                    <a:p>
                      <a:pPr marL="285750" indent="-285750">
                        <a:buFont typeface="Arial" panose="020B0604020202020204" pitchFamily="34" charset="0"/>
                        <a:buChar char="•"/>
                      </a:pPr>
                      <a:endParaRPr lang="de-DE" sz="1600" dirty="0">
                        <a:latin typeface="+mn-lt"/>
                      </a:endParaRPr>
                    </a:p>
                  </a:txBody>
                  <a:tcPr marL="86402" marR="86402" marT="43201" marB="43201"/>
                </a:tc>
                <a:tc>
                  <a:txBody>
                    <a:bodyPr/>
                    <a:lstStyle/>
                    <a:p>
                      <a:pPr marL="285750" indent="-285750">
                        <a:buFont typeface="Arial" panose="020B0604020202020204" pitchFamily="34" charset="0"/>
                        <a:buChar char="•"/>
                      </a:pPr>
                      <a:r>
                        <a:rPr lang="de-DE" sz="1600" dirty="0">
                          <a:latin typeface="+mn-lt"/>
                        </a:rPr>
                        <a:t>Schulhaushalt</a:t>
                      </a:r>
                    </a:p>
                  </a:txBody>
                  <a:tcPr marL="86402" marR="86402" marT="43201" marB="43201"/>
                </a:tc>
                <a:extLst>
                  <a:ext uri="{0D108BD9-81ED-4DB2-BD59-A6C34878D82A}">
                    <a16:rowId xmlns:a16="http://schemas.microsoft.com/office/drawing/2014/main" val="26432281"/>
                  </a:ext>
                </a:extLst>
              </a:tr>
              <a:tr h="554583">
                <a:tc>
                  <a:txBody>
                    <a:bodyPr/>
                    <a:lstStyle/>
                    <a:p>
                      <a:pPr marL="285750" indent="-285750">
                        <a:buFont typeface="Arial" panose="020B0604020202020204" pitchFamily="34" charset="0"/>
                        <a:buChar char="•"/>
                      </a:pPr>
                      <a:r>
                        <a:rPr lang="de-DE" sz="1600" dirty="0">
                          <a:effectLst/>
                          <a:latin typeface="+mn-lt"/>
                        </a:rPr>
                        <a:t>Grundsätze für Hausaufgaben und Klassenarbeiten</a:t>
                      </a:r>
                      <a:endParaRPr lang="de-DE" sz="1600" dirty="0">
                        <a:latin typeface="+mn-lt"/>
                      </a:endParaRPr>
                    </a:p>
                  </a:txBody>
                  <a:tcPr marL="86402" marR="86402" marT="43201" marB="43201"/>
                </a:tc>
                <a:tc>
                  <a:txBody>
                    <a:bodyPr/>
                    <a:lstStyle/>
                    <a:p>
                      <a:pPr marL="285750" indent="-285750">
                        <a:buFont typeface="Arial" panose="020B0604020202020204" pitchFamily="34" charset="0"/>
                        <a:buChar char="•"/>
                      </a:pPr>
                      <a:r>
                        <a:rPr lang="de-DE" sz="1600" dirty="0">
                          <a:latin typeface="+mn-lt"/>
                        </a:rPr>
                        <a:t>Auswahl der Schulbücher</a:t>
                      </a:r>
                    </a:p>
                  </a:txBody>
                  <a:tcPr marL="86402" marR="86402" marT="43201" marB="43201"/>
                </a:tc>
                <a:extLst>
                  <a:ext uri="{0D108BD9-81ED-4DB2-BD59-A6C34878D82A}">
                    <a16:rowId xmlns:a16="http://schemas.microsoft.com/office/drawing/2014/main" val="1259716040"/>
                  </a:ext>
                </a:extLst>
              </a:tr>
            </a:tbl>
          </a:graphicData>
        </a:graphic>
      </p:graphicFrame>
      <p:sp>
        <p:nvSpPr>
          <p:cNvPr id="9" name="Rechteck 8">
            <a:extLst>
              <a:ext uri="{FF2B5EF4-FFF2-40B4-BE49-F238E27FC236}">
                <a16:creationId xmlns:a16="http://schemas.microsoft.com/office/drawing/2014/main" id="{C247DC60-16AD-4862-AE8F-E5B45C49377B}"/>
              </a:ext>
            </a:extLst>
          </p:cNvPr>
          <p:cNvSpPr/>
          <p:nvPr/>
        </p:nvSpPr>
        <p:spPr>
          <a:xfrm>
            <a:off x="765311" y="922639"/>
            <a:ext cx="10629496" cy="546353"/>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01" dirty="0">
              <a:ln>
                <a:solidFill>
                  <a:schemeClr val="bg1"/>
                </a:solidFill>
              </a:ln>
            </a:endParaRPr>
          </a:p>
          <a:p>
            <a:pPr algn="ctr"/>
            <a:r>
              <a:rPr lang="de-DE" sz="1701" dirty="0">
                <a:ln>
                  <a:solidFill>
                    <a:schemeClr val="bg1"/>
                  </a:solidFill>
                </a:ln>
              </a:rPr>
              <a:t>Vorschlagsrecht, Beanstandungsrecht, Informationsrecht</a:t>
            </a:r>
          </a:p>
          <a:p>
            <a:pPr algn="ctr"/>
            <a:endParaRPr lang="de-DE" sz="1701" dirty="0">
              <a:ln>
                <a:solidFill>
                  <a:schemeClr val="bg1"/>
                </a:solidFill>
              </a:ln>
            </a:endParaRPr>
          </a:p>
        </p:txBody>
      </p:sp>
      <p:pic>
        <p:nvPicPr>
          <p:cNvPr id="13" name="Grafik 12">
            <a:extLst>
              <a:ext uri="{FF2B5EF4-FFF2-40B4-BE49-F238E27FC236}">
                <a16:creationId xmlns:a16="http://schemas.microsoft.com/office/drawing/2014/main" id="{2EC42E7D-6E6D-444E-933D-1758C927E2CE}"/>
              </a:ext>
            </a:extLst>
          </p:cNvPr>
          <p:cNvPicPr/>
          <p:nvPr/>
        </p:nvPicPr>
        <p:blipFill>
          <a:blip r:embed="rId2" cstate="email">
            <a:extLst>
              <a:ext uri="{28A0092B-C50C-407E-A947-70E740481C1C}">
                <a14:useLocalDpi xmlns:a14="http://schemas.microsoft.com/office/drawing/2010/main"/>
              </a:ext>
            </a:extLst>
          </a:blip>
          <a:stretch>
            <a:fillRect/>
          </a:stretch>
        </p:blipFill>
        <p:spPr>
          <a:xfrm>
            <a:off x="9358135" y="159090"/>
            <a:ext cx="1888516" cy="546353"/>
          </a:xfrm>
          <a:prstGeom prst="rect">
            <a:avLst/>
          </a:prstGeom>
        </p:spPr>
      </p:pic>
      <p:sp>
        <p:nvSpPr>
          <p:cNvPr id="11" name="Rechteck 10">
            <a:extLst>
              <a:ext uri="{FF2B5EF4-FFF2-40B4-BE49-F238E27FC236}">
                <a16:creationId xmlns:a16="http://schemas.microsoft.com/office/drawing/2014/main" id="{BDFE07CB-A715-490E-803F-FDF984918475}"/>
              </a:ext>
            </a:extLst>
          </p:cNvPr>
          <p:cNvSpPr/>
          <p:nvPr/>
        </p:nvSpPr>
        <p:spPr>
          <a:xfrm>
            <a:off x="797193" y="4876660"/>
            <a:ext cx="10629496" cy="1400791"/>
          </a:xfrm>
          <a:prstGeom prst="rect">
            <a:avLst/>
          </a:prstGeom>
          <a:solidFill>
            <a:schemeClr val="bg1"/>
          </a:solid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01" dirty="0"/>
          </a:p>
        </p:txBody>
      </p:sp>
      <p:sp>
        <p:nvSpPr>
          <p:cNvPr id="10" name="Pfeil: nach rechts 9">
            <a:extLst>
              <a:ext uri="{FF2B5EF4-FFF2-40B4-BE49-F238E27FC236}">
                <a16:creationId xmlns:a16="http://schemas.microsoft.com/office/drawing/2014/main" id="{4F83BC2E-AC23-4E6C-8748-1041F5968F85}"/>
              </a:ext>
            </a:extLst>
          </p:cNvPr>
          <p:cNvSpPr/>
          <p:nvPr/>
        </p:nvSpPr>
        <p:spPr>
          <a:xfrm>
            <a:off x="943255" y="4991088"/>
            <a:ext cx="1545110" cy="926842"/>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01"/>
          </a:p>
        </p:txBody>
      </p:sp>
      <p:sp>
        <p:nvSpPr>
          <p:cNvPr id="7" name="Textfeld 6">
            <a:extLst>
              <a:ext uri="{FF2B5EF4-FFF2-40B4-BE49-F238E27FC236}">
                <a16:creationId xmlns:a16="http://schemas.microsoft.com/office/drawing/2014/main" id="{78B2BC2F-43A6-4B4E-9FDA-D5F3CDB42E9C}"/>
              </a:ext>
            </a:extLst>
          </p:cNvPr>
          <p:cNvSpPr txBox="1"/>
          <p:nvPr/>
        </p:nvSpPr>
        <p:spPr>
          <a:xfrm>
            <a:off x="2808692" y="4857416"/>
            <a:ext cx="8764059" cy="1672446"/>
          </a:xfrm>
          <a:prstGeom prst="rect">
            <a:avLst/>
          </a:prstGeom>
          <a:noFill/>
        </p:spPr>
        <p:txBody>
          <a:bodyPr wrap="square" rtlCol="0">
            <a:spAutoFit/>
          </a:bodyPr>
          <a:lstStyle/>
          <a:p>
            <a:r>
              <a:rPr lang="de-DE" sz="1600" b="1" dirty="0">
                <a:latin typeface="+mj-lt"/>
              </a:rPr>
              <a:t>Prozess:</a:t>
            </a:r>
            <a:r>
              <a:rPr lang="de-DE" sz="1600" dirty="0">
                <a:latin typeface="+mj-lt"/>
              </a:rPr>
              <a:t> 	Schulleitung legt Vorschläge der Gesamtkonferenz oder Schulkonferenz vor,</a:t>
            </a:r>
          </a:p>
          <a:p>
            <a:r>
              <a:rPr lang="de-DE" sz="1600" dirty="0">
                <a:latin typeface="+mj-lt"/>
              </a:rPr>
              <a:t>	          SEB berät und entscheidet in Wochenfrist</a:t>
            </a:r>
          </a:p>
          <a:p>
            <a:r>
              <a:rPr lang="de-DE" sz="567" dirty="0">
                <a:latin typeface="+mj-lt"/>
              </a:rPr>
              <a:t>  </a:t>
            </a:r>
            <a:br>
              <a:rPr lang="de-DE" sz="1701" dirty="0">
                <a:latin typeface="+mj-lt"/>
              </a:rPr>
            </a:br>
            <a:r>
              <a:rPr lang="de-DE" sz="1600" b="1" dirty="0">
                <a:latin typeface="+mj-lt"/>
              </a:rPr>
              <a:t>Ziel:  </a:t>
            </a:r>
            <a:r>
              <a:rPr lang="de-DE" sz="1600" dirty="0">
                <a:latin typeface="+mj-lt"/>
              </a:rPr>
              <a:t>	          Verständigung  !</a:t>
            </a:r>
            <a:br>
              <a:rPr lang="de-DE" sz="1600" dirty="0">
                <a:latin typeface="+mj-lt"/>
              </a:rPr>
            </a:br>
            <a:r>
              <a:rPr lang="de-DE" sz="1600" dirty="0">
                <a:latin typeface="+mj-lt"/>
              </a:rPr>
              <a:t>	          Lehnt der SEB Entscheidungen der Schulkonferenz ab, wird die letztliche 	Entscheidung </a:t>
            </a:r>
            <a:br>
              <a:rPr lang="de-DE" sz="1600" dirty="0">
                <a:latin typeface="+mj-lt"/>
              </a:rPr>
            </a:br>
            <a:r>
              <a:rPr lang="de-DE" sz="1600" dirty="0">
                <a:latin typeface="+mj-lt"/>
              </a:rPr>
              <a:t>                    an das Staatliche Schulamtes übertragen </a:t>
            </a:r>
          </a:p>
          <a:p>
            <a:endParaRPr lang="de-DE" sz="1701" dirty="0">
              <a:latin typeface="+mj-lt"/>
            </a:endParaRPr>
          </a:p>
        </p:txBody>
      </p:sp>
    </p:spTree>
    <p:extLst>
      <p:ext uri="{BB962C8B-B14F-4D97-AF65-F5344CB8AC3E}">
        <p14:creationId xmlns:p14="http://schemas.microsoft.com/office/powerpoint/2010/main" val="2172736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0D55D3F-0569-490D-BE7C-334657B18BBE}"/>
              </a:ext>
            </a:extLst>
          </p:cNvPr>
          <p:cNvSpPr/>
          <p:nvPr/>
        </p:nvSpPr>
        <p:spPr>
          <a:xfrm>
            <a:off x="0" y="0"/>
            <a:ext cx="12192000" cy="6480175"/>
          </a:xfrm>
          <a:prstGeom prst="rect">
            <a:avLst/>
          </a:prstGeom>
          <a:solidFill>
            <a:schemeClr val="accent1">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Grafik 4">
            <a:extLst>
              <a:ext uri="{FF2B5EF4-FFF2-40B4-BE49-F238E27FC236}">
                <a16:creationId xmlns:a16="http://schemas.microsoft.com/office/drawing/2014/main" id="{63F60F84-9FAA-4F48-B4E3-9FB7266A51FA}"/>
              </a:ext>
            </a:extLst>
          </p:cNvPr>
          <p:cNvPicPr/>
          <p:nvPr/>
        </p:nvPicPr>
        <p:blipFill>
          <a:blip r:embed="rId2" cstate="email">
            <a:extLst>
              <a:ext uri="{28A0092B-C50C-407E-A947-70E740481C1C}">
                <a14:useLocalDpi xmlns:a14="http://schemas.microsoft.com/office/drawing/2010/main"/>
              </a:ext>
            </a:extLst>
          </a:blip>
          <a:stretch>
            <a:fillRect/>
          </a:stretch>
        </p:blipFill>
        <p:spPr>
          <a:xfrm>
            <a:off x="9509760" y="159090"/>
            <a:ext cx="2464525" cy="664557"/>
          </a:xfrm>
          <a:prstGeom prst="rect">
            <a:avLst/>
          </a:prstGeom>
        </p:spPr>
      </p:pic>
      <p:sp>
        <p:nvSpPr>
          <p:cNvPr id="9" name="Rechteck: abgerundete Ecken 8">
            <a:extLst>
              <a:ext uri="{FF2B5EF4-FFF2-40B4-BE49-F238E27FC236}">
                <a16:creationId xmlns:a16="http://schemas.microsoft.com/office/drawing/2014/main" id="{EEBB5D24-6FE4-4DAD-B332-E97AD11777A5}"/>
              </a:ext>
            </a:extLst>
          </p:cNvPr>
          <p:cNvSpPr/>
          <p:nvPr/>
        </p:nvSpPr>
        <p:spPr>
          <a:xfrm>
            <a:off x="1537065" y="1981204"/>
            <a:ext cx="1123406" cy="862149"/>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accent2"/>
                </a:solidFill>
              </a:rPr>
              <a:t>1</a:t>
            </a:r>
          </a:p>
        </p:txBody>
      </p:sp>
      <p:sp>
        <p:nvSpPr>
          <p:cNvPr id="11" name="Rechteck: abgerundete Ecken 10">
            <a:extLst>
              <a:ext uri="{FF2B5EF4-FFF2-40B4-BE49-F238E27FC236}">
                <a16:creationId xmlns:a16="http://schemas.microsoft.com/office/drawing/2014/main" id="{3360C736-D067-4631-A02D-A3E2E2E3939C}"/>
              </a:ext>
            </a:extLst>
          </p:cNvPr>
          <p:cNvSpPr/>
          <p:nvPr/>
        </p:nvSpPr>
        <p:spPr>
          <a:xfrm>
            <a:off x="2869475" y="1981205"/>
            <a:ext cx="8656322" cy="86215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de-DE"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Digitalisierung </a:t>
            </a: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der Wiesbadener Schulen – Rahmenbedingungen, Vorgehensweise, Status</a:t>
            </a:r>
            <a:b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gemeinsamer Vortrag des staatlichen Schulamtes und des Wiesbadener Medienzentrums</a:t>
            </a:r>
          </a:p>
          <a:p>
            <a:endParaRPr lang="de-DE" dirty="0"/>
          </a:p>
        </p:txBody>
      </p:sp>
      <p:sp>
        <p:nvSpPr>
          <p:cNvPr id="13" name="Rechteck: abgerundete Ecken 12">
            <a:extLst>
              <a:ext uri="{FF2B5EF4-FFF2-40B4-BE49-F238E27FC236}">
                <a16:creationId xmlns:a16="http://schemas.microsoft.com/office/drawing/2014/main" id="{FE7D3E3D-EC7A-40B1-815E-2A4F771336DD}"/>
              </a:ext>
            </a:extLst>
          </p:cNvPr>
          <p:cNvSpPr/>
          <p:nvPr/>
        </p:nvSpPr>
        <p:spPr>
          <a:xfrm>
            <a:off x="1541416" y="2988197"/>
            <a:ext cx="1123406" cy="862149"/>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accent2"/>
                </a:solidFill>
              </a:rPr>
              <a:t>2</a:t>
            </a:r>
          </a:p>
        </p:txBody>
      </p:sp>
      <p:sp>
        <p:nvSpPr>
          <p:cNvPr id="15" name="Rechteck: abgerundete Ecken 14">
            <a:extLst>
              <a:ext uri="{FF2B5EF4-FFF2-40B4-BE49-F238E27FC236}">
                <a16:creationId xmlns:a16="http://schemas.microsoft.com/office/drawing/2014/main" id="{E02DD6F8-543D-428D-B2B1-C41B3634C281}"/>
              </a:ext>
            </a:extLst>
          </p:cNvPr>
          <p:cNvSpPr/>
          <p:nvPr/>
        </p:nvSpPr>
        <p:spPr>
          <a:xfrm>
            <a:off x="2873826" y="2988198"/>
            <a:ext cx="8656322" cy="86215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pP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Tätigkeitsbericht des Stadtelternbeirates</a:t>
            </a:r>
          </a:p>
        </p:txBody>
      </p:sp>
      <p:sp>
        <p:nvSpPr>
          <p:cNvPr id="17" name="Rechteck: abgerundete Ecken 16">
            <a:extLst>
              <a:ext uri="{FF2B5EF4-FFF2-40B4-BE49-F238E27FC236}">
                <a16:creationId xmlns:a16="http://schemas.microsoft.com/office/drawing/2014/main" id="{C5A4CE33-CD5C-4B68-8E81-FA0709DBD37D}"/>
              </a:ext>
            </a:extLst>
          </p:cNvPr>
          <p:cNvSpPr/>
          <p:nvPr/>
        </p:nvSpPr>
        <p:spPr>
          <a:xfrm>
            <a:off x="1541413" y="4000912"/>
            <a:ext cx="1123406" cy="862149"/>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accent2"/>
                </a:solidFill>
              </a:rPr>
              <a:t>3</a:t>
            </a:r>
          </a:p>
        </p:txBody>
      </p:sp>
      <p:sp>
        <p:nvSpPr>
          <p:cNvPr id="19" name="Rechteck: abgerundete Ecken 18">
            <a:extLst>
              <a:ext uri="{FF2B5EF4-FFF2-40B4-BE49-F238E27FC236}">
                <a16:creationId xmlns:a16="http://schemas.microsoft.com/office/drawing/2014/main" id="{4F380C38-AAAC-4E08-87A4-E2858EDD8C25}"/>
              </a:ext>
            </a:extLst>
          </p:cNvPr>
          <p:cNvSpPr/>
          <p:nvPr/>
        </p:nvSpPr>
        <p:spPr>
          <a:xfrm>
            <a:off x="2873823" y="4000913"/>
            <a:ext cx="8656322" cy="86215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Elternmitbestimmung </a:t>
            </a:r>
            <a:b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Gremien, Bedeutung, Informationsmöglichkeiten, Zusammenarbeit </a:t>
            </a:r>
          </a:p>
          <a:p>
            <a:endParaRPr lang="de-DE" dirty="0"/>
          </a:p>
        </p:txBody>
      </p:sp>
      <p:sp>
        <p:nvSpPr>
          <p:cNvPr id="21" name="Rechteck: abgerundete Ecken 20">
            <a:extLst>
              <a:ext uri="{FF2B5EF4-FFF2-40B4-BE49-F238E27FC236}">
                <a16:creationId xmlns:a16="http://schemas.microsoft.com/office/drawing/2014/main" id="{CB844E9B-F1DF-470E-887F-5ECE555B1393}"/>
              </a:ext>
            </a:extLst>
          </p:cNvPr>
          <p:cNvSpPr/>
          <p:nvPr/>
        </p:nvSpPr>
        <p:spPr>
          <a:xfrm>
            <a:off x="1541413" y="5059680"/>
            <a:ext cx="1123406" cy="862149"/>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accent2"/>
                </a:solidFill>
              </a:rPr>
              <a:t>4</a:t>
            </a:r>
          </a:p>
        </p:txBody>
      </p:sp>
      <p:sp>
        <p:nvSpPr>
          <p:cNvPr id="23" name="Rechteck: abgerundete Ecken 22">
            <a:extLst>
              <a:ext uri="{FF2B5EF4-FFF2-40B4-BE49-F238E27FC236}">
                <a16:creationId xmlns:a16="http://schemas.microsoft.com/office/drawing/2014/main" id="{64F64719-75A8-4B67-8A2F-AB98CD5D67DD}"/>
              </a:ext>
            </a:extLst>
          </p:cNvPr>
          <p:cNvSpPr/>
          <p:nvPr/>
        </p:nvSpPr>
        <p:spPr>
          <a:xfrm>
            <a:off x="2873823" y="5059681"/>
            <a:ext cx="8656322" cy="86215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pPr>
            <a:r>
              <a:rPr lang="de-DE"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CORONA:</a:t>
            </a:r>
            <a:b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Aktuelle schulische Situation – Hygieneplan, Maskenpflicht, digitaler Unterricht</a:t>
            </a:r>
          </a:p>
        </p:txBody>
      </p:sp>
      <p:sp>
        <p:nvSpPr>
          <p:cNvPr id="24" name="Textfeld 23">
            <a:extLst>
              <a:ext uri="{FF2B5EF4-FFF2-40B4-BE49-F238E27FC236}">
                <a16:creationId xmlns:a16="http://schemas.microsoft.com/office/drawing/2014/main" id="{ECEE1750-0D60-44FE-8538-CA3D885D43EC}"/>
              </a:ext>
            </a:extLst>
          </p:cNvPr>
          <p:cNvSpPr txBox="1"/>
          <p:nvPr/>
        </p:nvSpPr>
        <p:spPr>
          <a:xfrm>
            <a:off x="1524265" y="763200"/>
            <a:ext cx="1796582" cy="707886"/>
          </a:xfrm>
          <a:prstGeom prst="rect">
            <a:avLst/>
          </a:prstGeom>
          <a:noFill/>
        </p:spPr>
        <p:txBody>
          <a:bodyPr wrap="none" rtlCol="0">
            <a:spAutoFit/>
          </a:bodyPr>
          <a:lstStyle/>
          <a:p>
            <a:r>
              <a:rPr lang="de-DE" sz="4000" b="1" dirty="0">
                <a:solidFill>
                  <a:schemeClr val="bg1"/>
                </a:solidFill>
              </a:rPr>
              <a:t>Agenda</a:t>
            </a:r>
          </a:p>
        </p:txBody>
      </p:sp>
      <p:cxnSp>
        <p:nvCxnSpPr>
          <p:cNvPr id="26" name="Gerader Verbinder 25">
            <a:extLst>
              <a:ext uri="{FF2B5EF4-FFF2-40B4-BE49-F238E27FC236}">
                <a16:creationId xmlns:a16="http://schemas.microsoft.com/office/drawing/2014/main" id="{FC5ABD9E-6739-4002-ABE7-769213BCF364}"/>
              </a:ext>
            </a:extLst>
          </p:cNvPr>
          <p:cNvCxnSpPr>
            <a:cxnSpLocks/>
          </p:cNvCxnSpPr>
          <p:nvPr/>
        </p:nvCxnSpPr>
        <p:spPr>
          <a:xfrm>
            <a:off x="1537065" y="1706878"/>
            <a:ext cx="58303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905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A2764633-159E-4C86-826F-10AF39B5DAD0}"/>
              </a:ext>
            </a:extLst>
          </p:cNvPr>
          <p:cNvSpPr txBox="1"/>
          <p:nvPr/>
        </p:nvSpPr>
        <p:spPr>
          <a:xfrm>
            <a:off x="651448" y="159092"/>
            <a:ext cx="2390591" cy="441339"/>
          </a:xfrm>
          <a:prstGeom prst="rect">
            <a:avLst/>
          </a:prstGeom>
          <a:noFill/>
        </p:spPr>
        <p:txBody>
          <a:bodyPr wrap="none" rtlCol="0">
            <a:spAutoFit/>
          </a:bodyPr>
          <a:lstStyle/>
          <a:p>
            <a:r>
              <a:rPr lang="de-DE" sz="2268" b="1" dirty="0">
                <a:solidFill>
                  <a:schemeClr val="accent5">
                    <a:lumMod val="75000"/>
                  </a:schemeClr>
                </a:solidFill>
              </a:rPr>
              <a:t>Schulelternbeirat  </a:t>
            </a:r>
          </a:p>
        </p:txBody>
      </p:sp>
      <p:sp>
        <p:nvSpPr>
          <p:cNvPr id="3" name="Textfeld 2">
            <a:extLst>
              <a:ext uri="{FF2B5EF4-FFF2-40B4-BE49-F238E27FC236}">
                <a16:creationId xmlns:a16="http://schemas.microsoft.com/office/drawing/2014/main" id="{F2EBF733-A89D-4F75-940F-18E926DFF9E2}"/>
              </a:ext>
            </a:extLst>
          </p:cNvPr>
          <p:cNvSpPr txBox="1"/>
          <p:nvPr/>
        </p:nvSpPr>
        <p:spPr>
          <a:xfrm>
            <a:off x="651448" y="881204"/>
            <a:ext cx="10813365" cy="6165392"/>
          </a:xfrm>
          <a:prstGeom prst="rect">
            <a:avLst/>
          </a:prstGeom>
          <a:noFill/>
        </p:spPr>
        <p:txBody>
          <a:bodyPr wrap="square" rtlCol="0">
            <a:spAutoFit/>
          </a:bodyPr>
          <a:lstStyle/>
          <a:p>
            <a:r>
              <a:rPr lang="de-DE" sz="2268" b="1" dirty="0">
                <a:solidFill>
                  <a:schemeClr val="accent2">
                    <a:lumMod val="75000"/>
                  </a:schemeClr>
                </a:solidFill>
              </a:rPr>
              <a:t>CORONA:</a:t>
            </a:r>
          </a:p>
          <a:p>
            <a:endParaRPr lang="de-DE" sz="1701" dirty="0">
              <a:solidFill>
                <a:srgbClr val="505050"/>
              </a:solidFill>
            </a:endParaRPr>
          </a:p>
          <a:p>
            <a:endParaRPr lang="de-DE" sz="1701" dirty="0">
              <a:solidFill>
                <a:srgbClr val="303030"/>
              </a:solidFill>
              <a:latin typeface="RalewayWebfontMedium"/>
            </a:endParaRPr>
          </a:p>
          <a:p>
            <a:pPr algn="l"/>
            <a:r>
              <a:rPr lang="de-DE" sz="1701" dirty="0">
                <a:solidFill>
                  <a:srgbClr val="303030"/>
                </a:solidFill>
              </a:rPr>
              <a:t>In Umsetzung der geltenden Verordnungslage zur Bekämpfung der Ausbreitung des Coronavirus kann eine Beschlussfassung innerhalb der schulrechtlichen Gremien nicht in der gewohnten Präsenzform stattfinden, soweit die geltende Hygiene,- insbesondere Abstandsregelungen nicht eingehalten werden können.</a:t>
            </a:r>
          </a:p>
          <a:p>
            <a:pPr algn="l"/>
            <a:r>
              <a:rPr lang="de-DE" sz="1701" dirty="0">
                <a:solidFill>
                  <a:srgbClr val="303030"/>
                </a:solidFill>
              </a:rPr>
              <a:t>Stattdessen können Konferenzen unter Wahrung der Anforderungen des Datenschutzes auch in elektronischer Form stattfinden. Die </a:t>
            </a:r>
            <a:r>
              <a:rPr lang="de-DE" sz="1701" b="1" dirty="0">
                <a:solidFill>
                  <a:srgbClr val="303030"/>
                </a:solidFill>
              </a:rPr>
              <a:t>Teilnahme an der elektronischen Konferenz </a:t>
            </a:r>
            <a:r>
              <a:rPr lang="de-DE" sz="1701" dirty="0">
                <a:solidFill>
                  <a:srgbClr val="303030"/>
                </a:solidFill>
              </a:rPr>
              <a:t>steht in diesem Fall der Anwesenheit gleich.</a:t>
            </a:r>
          </a:p>
          <a:p>
            <a:pPr algn="l"/>
            <a:endParaRPr lang="de-DE" sz="1701" dirty="0">
              <a:solidFill>
                <a:srgbClr val="303030"/>
              </a:solidFill>
            </a:endParaRPr>
          </a:p>
          <a:p>
            <a:pPr algn="l"/>
            <a:r>
              <a:rPr lang="de-DE" sz="1701" b="1" dirty="0">
                <a:solidFill>
                  <a:srgbClr val="303030"/>
                </a:solidFill>
              </a:rPr>
              <a:t>Elternversammlungen dürfen nur abgehalten werden, wenn sie unabdingbar sind (sind also erlaubt!!) . Video- oder Telefonkonferenzen sind unter Wahrung der Vorgaben des Datenschutzes zu bevorzugen. </a:t>
            </a:r>
          </a:p>
          <a:p>
            <a:pPr algn="l"/>
            <a:endParaRPr lang="de-DE" sz="1701" b="1" dirty="0">
              <a:solidFill>
                <a:srgbClr val="303030"/>
              </a:solidFill>
            </a:endParaRPr>
          </a:p>
          <a:p>
            <a:pPr algn="l"/>
            <a:r>
              <a:rPr lang="de-DE" sz="1701" dirty="0">
                <a:solidFill>
                  <a:srgbClr val="505050"/>
                </a:solidFill>
              </a:rPr>
              <a:t>‚Soweit nach Maßgabe dieser Verordnung für den Zeitraum vom </a:t>
            </a:r>
          </a:p>
          <a:p>
            <a:pPr algn="l"/>
            <a:r>
              <a:rPr lang="de-DE" sz="1701" dirty="0">
                <a:solidFill>
                  <a:srgbClr val="505050"/>
                </a:solidFill>
              </a:rPr>
              <a:t>27. April 2020 bis zum </a:t>
            </a:r>
            <a:r>
              <a:rPr lang="de-DE" sz="1701" strike="sngStrike" dirty="0">
                <a:solidFill>
                  <a:srgbClr val="505050"/>
                </a:solidFill>
              </a:rPr>
              <a:t>31. März 2021 </a:t>
            </a:r>
            <a:r>
              <a:rPr lang="de-DE" sz="1701" b="1" dirty="0">
                <a:solidFill>
                  <a:schemeClr val="accent2">
                    <a:lumMod val="75000"/>
                  </a:schemeClr>
                </a:solidFill>
              </a:rPr>
              <a:t>30. September</a:t>
            </a:r>
            <a:r>
              <a:rPr lang="de-DE" sz="1701" dirty="0">
                <a:solidFill>
                  <a:srgbClr val="505050"/>
                </a:solidFill>
              </a:rPr>
              <a:t> 2020 Wahlen </a:t>
            </a:r>
          </a:p>
          <a:p>
            <a:pPr algn="l"/>
            <a:r>
              <a:rPr lang="de-DE" sz="1701" dirty="0">
                <a:solidFill>
                  <a:srgbClr val="505050"/>
                </a:solidFill>
              </a:rPr>
              <a:t>zu den Elternvertretungen auch als </a:t>
            </a:r>
            <a:r>
              <a:rPr lang="de-DE" sz="1701" b="1" dirty="0">
                <a:solidFill>
                  <a:srgbClr val="505050"/>
                </a:solidFill>
              </a:rPr>
              <a:t>Briefwahl</a:t>
            </a:r>
            <a:r>
              <a:rPr lang="de-DE" sz="1701" dirty="0">
                <a:solidFill>
                  <a:srgbClr val="505050"/>
                </a:solidFill>
              </a:rPr>
              <a:t> durchgeführt werden </a:t>
            </a:r>
          </a:p>
          <a:p>
            <a:pPr algn="l"/>
            <a:r>
              <a:rPr lang="de-DE" sz="1701" dirty="0">
                <a:solidFill>
                  <a:srgbClr val="505050"/>
                </a:solidFill>
              </a:rPr>
              <a:t>können, ist Abs. 2 Satz 3 wie folgt anzuwenden: Im Fall einer Wahl </a:t>
            </a:r>
          </a:p>
          <a:p>
            <a:pPr algn="l"/>
            <a:r>
              <a:rPr lang="de-DE" sz="1701" dirty="0">
                <a:solidFill>
                  <a:srgbClr val="505050"/>
                </a:solidFill>
              </a:rPr>
              <a:t>unter Anwesenden sind abwesende Wahlberechtigte nur dann </a:t>
            </a:r>
          </a:p>
          <a:p>
            <a:pPr algn="l"/>
            <a:r>
              <a:rPr lang="de-DE" sz="1701" dirty="0">
                <a:solidFill>
                  <a:srgbClr val="505050"/>
                </a:solidFill>
              </a:rPr>
              <a:t>wählbar, wenn sie sich zuvor schriftlich zur Annahme der Wahl </a:t>
            </a:r>
          </a:p>
          <a:p>
            <a:pPr algn="l"/>
            <a:r>
              <a:rPr lang="de-DE" sz="1701" dirty="0">
                <a:solidFill>
                  <a:srgbClr val="505050"/>
                </a:solidFill>
              </a:rPr>
              <a:t>bereit erklärt haben.‘</a:t>
            </a:r>
            <a:endParaRPr lang="de-DE" sz="1701" dirty="0">
              <a:solidFill>
                <a:srgbClr val="303030"/>
              </a:solidFill>
            </a:endParaRPr>
          </a:p>
          <a:p>
            <a:pPr algn="l"/>
            <a:endParaRPr lang="de-DE" sz="1512" dirty="0">
              <a:solidFill>
                <a:srgbClr val="303030"/>
              </a:solidFill>
            </a:endParaRPr>
          </a:p>
          <a:p>
            <a:pPr algn="l"/>
            <a:endParaRPr lang="de-DE" sz="1701" dirty="0">
              <a:solidFill>
                <a:srgbClr val="303030"/>
              </a:solidFill>
              <a:latin typeface="+mj-lt"/>
            </a:endParaRPr>
          </a:p>
          <a:p>
            <a:endParaRPr lang="de-DE" sz="1701" dirty="0">
              <a:solidFill>
                <a:srgbClr val="303030"/>
              </a:solidFill>
              <a:latin typeface="+mj-lt"/>
            </a:endParaRPr>
          </a:p>
          <a:p>
            <a:endParaRPr lang="de-DE" sz="1701" dirty="0">
              <a:solidFill>
                <a:srgbClr val="505050"/>
              </a:solidFill>
            </a:endParaRPr>
          </a:p>
        </p:txBody>
      </p:sp>
      <p:pic>
        <p:nvPicPr>
          <p:cNvPr id="2" name="Grafik 1">
            <a:extLst>
              <a:ext uri="{FF2B5EF4-FFF2-40B4-BE49-F238E27FC236}">
                <a16:creationId xmlns:a16="http://schemas.microsoft.com/office/drawing/2014/main" id="{2AC41615-5E54-4E8C-BD41-6D27072913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3631" y="3963900"/>
            <a:ext cx="4591182" cy="1798966"/>
          </a:xfrm>
          <a:prstGeom prst="rect">
            <a:avLst/>
          </a:prstGeom>
        </p:spPr>
      </p:pic>
      <p:pic>
        <p:nvPicPr>
          <p:cNvPr id="5" name="Grafik 4">
            <a:extLst>
              <a:ext uri="{FF2B5EF4-FFF2-40B4-BE49-F238E27FC236}">
                <a16:creationId xmlns:a16="http://schemas.microsoft.com/office/drawing/2014/main" id="{4C696980-EE9C-4695-B60A-A1460C132ADB}"/>
              </a:ext>
            </a:extLst>
          </p:cNvPr>
          <p:cNvPicPr/>
          <p:nvPr/>
        </p:nvPicPr>
        <p:blipFill>
          <a:blip r:embed="rId3" cstate="email">
            <a:extLst>
              <a:ext uri="{28A0092B-C50C-407E-A947-70E740481C1C}">
                <a14:useLocalDpi xmlns:a14="http://schemas.microsoft.com/office/drawing/2010/main"/>
              </a:ext>
            </a:extLst>
          </a:blip>
          <a:stretch>
            <a:fillRect/>
          </a:stretch>
        </p:blipFill>
        <p:spPr>
          <a:xfrm>
            <a:off x="9358135" y="159090"/>
            <a:ext cx="1888516" cy="546353"/>
          </a:xfrm>
          <a:prstGeom prst="rect">
            <a:avLst/>
          </a:prstGeom>
        </p:spPr>
      </p:pic>
    </p:spTree>
    <p:extLst>
      <p:ext uri="{BB962C8B-B14F-4D97-AF65-F5344CB8AC3E}">
        <p14:creationId xmlns:p14="http://schemas.microsoft.com/office/powerpoint/2010/main" val="2013874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7E7B3C1-2B9A-4060-A197-1C865047421B}"/>
              </a:ext>
            </a:extLst>
          </p:cNvPr>
          <p:cNvSpPr txBox="1"/>
          <p:nvPr/>
        </p:nvSpPr>
        <p:spPr>
          <a:xfrm>
            <a:off x="918558" y="602807"/>
            <a:ext cx="10056446" cy="4013321"/>
          </a:xfrm>
          <a:prstGeom prst="rect">
            <a:avLst/>
          </a:prstGeom>
          <a:noFill/>
        </p:spPr>
        <p:txBody>
          <a:bodyPr wrap="none" rtlCol="0">
            <a:spAutoFit/>
          </a:bodyPr>
          <a:lstStyle/>
          <a:p>
            <a:endParaRPr lang="de-DE" sz="1701" dirty="0"/>
          </a:p>
          <a:p>
            <a:endParaRPr lang="de-DE" sz="1701" dirty="0"/>
          </a:p>
          <a:p>
            <a:endParaRPr lang="de-DE" sz="1701" dirty="0"/>
          </a:p>
          <a:p>
            <a:endParaRPr lang="de-DE" sz="1701" dirty="0"/>
          </a:p>
          <a:p>
            <a:r>
              <a:rPr lang="de-DE" sz="1701" dirty="0"/>
              <a:t>Konferenzordnung:</a:t>
            </a:r>
            <a:br>
              <a:rPr lang="de-DE" sz="1701" dirty="0"/>
            </a:br>
            <a:r>
              <a:rPr lang="de-DE" sz="1701" dirty="0">
                <a:hlinkClick r:id="rId2"/>
              </a:rPr>
              <a:t>https://www.rv.hessenrecht.hessen.de/bshe/document/hevr-KonfOHEV4P4</a:t>
            </a:r>
            <a:endParaRPr lang="de-DE" sz="1701" dirty="0"/>
          </a:p>
          <a:p>
            <a:endParaRPr lang="de-DE" sz="1701" dirty="0"/>
          </a:p>
          <a:p>
            <a:endParaRPr lang="de-DE" sz="1701" dirty="0"/>
          </a:p>
          <a:p>
            <a:r>
              <a:rPr lang="de-DE" sz="1701" dirty="0">
                <a:solidFill>
                  <a:srgbClr val="505050"/>
                </a:solidFill>
                <a:latin typeface="Calibri (textkörper)"/>
                <a:cs typeface="Calibri" panose="020F0502020204030204" pitchFamily="34" charset="0"/>
              </a:rPr>
              <a:t>Verordnung für die Wahl zu den Elternvertretungen und die Entschädigung</a:t>
            </a:r>
            <a:br>
              <a:rPr lang="de-DE" sz="1701" dirty="0">
                <a:latin typeface="Calibri (textkörper)"/>
                <a:cs typeface="Calibri" panose="020F0502020204030204" pitchFamily="34" charset="0"/>
              </a:rPr>
            </a:br>
            <a:r>
              <a:rPr lang="de-DE" sz="1701" dirty="0">
                <a:solidFill>
                  <a:srgbClr val="505050"/>
                </a:solidFill>
                <a:latin typeface="Calibri (textkörper)"/>
                <a:cs typeface="Calibri" panose="020F0502020204030204" pitchFamily="34" charset="0"/>
              </a:rPr>
              <a:t>der Mitglieder des Landeselternbeirats und der vom Landeselternbeirat gebildeten Ausschüsse</a:t>
            </a:r>
            <a:br>
              <a:rPr lang="de-DE" sz="1512" b="1" dirty="0">
                <a:solidFill>
                  <a:srgbClr val="505050"/>
                </a:solidFill>
                <a:latin typeface="Calibri (textkörper)"/>
                <a:cs typeface="Calibri" panose="020F0502020204030204" pitchFamily="34" charset="0"/>
              </a:rPr>
            </a:br>
            <a:r>
              <a:rPr lang="de-DE" sz="1701" dirty="0">
                <a:hlinkClick r:id="rId3"/>
              </a:rPr>
              <a:t>https://www.rv.hessenrecht.hessen.de/bshe/document/hevr-EltWahl_MitglEVHErahmen</a:t>
            </a:r>
            <a:endParaRPr lang="de-DE" sz="1701" dirty="0"/>
          </a:p>
          <a:p>
            <a:endParaRPr lang="de-DE" sz="1701" dirty="0"/>
          </a:p>
          <a:p>
            <a:endParaRPr lang="de-DE" sz="1701" dirty="0"/>
          </a:p>
          <a:p>
            <a:r>
              <a:rPr lang="de-DE" sz="1701" dirty="0"/>
              <a:t>Hessisches Schulgesetz</a:t>
            </a:r>
          </a:p>
          <a:p>
            <a:r>
              <a:rPr lang="de-DE" sz="1701" u="sng" dirty="0">
                <a:solidFill>
                  <a:schemeClr val="accent1"/>
                </a:solidFill>
              </a:rPr>
              <a:t>https://kultusministerium.hessen.de/sites/default/files/media/hkm/nichtamtliche_lesefassung_schulgesetz.pdf</a:t>
            </a:r>
          </a:p>
        </p:txBody>
      </p:sp>
      <p:pic>
        <p:nvPicPr>
          <p:cNvPr id="6" name="Grafik 5">
            <a:extLst>
              <a:ext uri="{FF2B5EF4-FFF2-40B4-BE49-F238E27FC236}">
                <a16:creationId xmlns:a16="http://schemas.microsoft.com/office/drawing/2014/main" id="{5426084B-093A-4FCB-B4DC-996AE3E35180}"/>
              </a:ext>
            </a:extLst>
          </p:cNvPr>
          <p:cNvPicPr/>
          <p:nvPr/>
        </p:nvPicPr>
        <p:blipFill>
          <a:blip r:embed="rId4" cstate="email">
            <a:extLst>
              <a:ext uri="{28A0092B-C50C-407E-A947-70E740481C1C}">
                <a14:useLocalDpi xmlns:a14="http://schemas.microsoft.com/office/drawing/2010/main"/>
              </a:ext>
            </a:extLst>
          </a:blip>
          <a:stretch>
            <a:fillRect/>
          </a:stretch>
        </p:blipFill>
        <p:spPr>
          <a:xfrm>
            <a:off x="9358135" y="159090"/>
            <a:ext cx="1888516" cy="546353"/>
          </a:xfrm>
          <a:prstGeom prst="rect">
            <a:avLst/>
          </a:prstGeom>
        </p:spPr>
      </p:pic>
    </p:spTree>
    <p:extLst>
      <p:ext uri="{BB962C8B-B14F-4D97-AF65-F5344CB8AC3E}">
        <p14:creationId xmlns:p14="http://schemas.microsoft.com/office/powerpoint/2010/main" val="3243113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C2BC7C93-C9A7-4B05-95BB-9913172CA1DC}"/>
              </a:ext>
            </a:extLst>
          </p:cNvPr>
          <p:cNvSpPr/>
          <p:nvPr/>
        </p:nvSpPr>
        <p:spPr>
          <a:xfrm>
            <a:off x="219113" y="2727891"/>
            <a:ext cx="5083668" cy="3488068"/>
          </a:xfrm>
          <a:prstGeom prst="rect">
            <a:avLst/>
          </a:prstGeom>
          <a:solidFill>
            <a:schemeClr val="accent4">
              <a:lumMod val="20000"/>
              <a:lumOff val="80000"/>
            </a:schemeClr>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dirty="0"/>
          </a:p>
        </p:txBody>
      </p:sp>
      <p:sp>
        <p:nvSpPr>
          <p:cNvPr id="7" name="Rechteck: abgerundete Ecken 6">
            <a:extLst>
              <a:ext uri="{FF2B5EF4-FFF2-40B4-BE49-F238E27FC236}">
                <a16:creationId xmlns:a16="http://schemas.microsoft.com/office/drawing/2014/main" id="{5F90A263-ABA2-43AB-89BE-DCECA72F5E21}"/>
              </a:ext>
            </a:extLst>
          </p:cNvPr>
          <p:cNvSpPr/>
          <p:nvPr/>
        </p:nvSpPr>
        <p:spPr>
          <a:xfrm>
            <a:off x="1336733" y="2843579"/>
            <a:ext cx="3022948" cy="721003"/>
          </a:xfrm>
          <a:prstGeom prst="roundRect">
            <a:avLst/>
          </a:prstGeom>
          <a:solidFill>
            <a:schemeClr val="bg1">
              <a:lumMod val="8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199" b="1" dirty="0">
                <a:solidFill>
                  <a:schemeClr val="tx1"/>
                </a:solidFill>
              </a:rPr>
              <a:t>Schulische Delegierte </a:t>
            </a:r>
            <a:r>
              <a:rPr lang="de-DE" sz="1199" dirty="0">
                <a:solidFill>
                  <a:schemeClr val="tx1"/>
                </a:solidFill>
              </a:rPr>
              <a:t>für die Wahl des Stadtelternbeirates Schule 1</a:t>
            </a:r>
            <a:br>
              <a:rPr lang="de-DE" sz="1199" dirty="0">
                <a:solidFill>
                  <a:schemeClr val="tx1"/>
                </a:solidFill>
              </a:rPr>
            </a:br>
            <a:r>
              <a:rPr lang="de-DE" sz="1001" dirty="0">
                <a:solidFill>
                  <a:schemeClr val="tx1"/>
                </a:solidFill>
              </a:rPr>
              <a:t>(Anzahl abhängig von der Größe der Schule)</a:t>
            </a:r>
          </a:p>
        </p:txBody>
      </p:sp>
      <p:sp>
        <p:nvSpPr>
          <p:cNvPr id="8" name="Rechteck 7">
            <a:extLst>
              <a:ext uri="{FF2B5EF4-FFF2-40B4-BE49-F238E27FC236}">
                <a16:creationId xmlns:a16="http://schemas.microsoft.com/office/drawing/2014/main" id="{7FE13CBF-348E-4826-BC3E-8FDE5CD7AF2C}"/>
              </a:ext>
            </a:extLst>
          </p:cNvPr>
          <p:cNvSpPr/>
          <p:nvPr/>
        </p:nvSpPr>
        <p:spPr>
          <a:xfrm>
            <a:off x="433309" y="5724199"/>
            <a:ext cx="1045683" cy="3271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1" dirty="0">
                <a:solidFill>
                  <a:schemeClr val="tx1"/>
                </a:solidFill>
              </a:rPr>
              <a:t>Eltern einer Klasse</a:t>
            </a:r>
          </a:p>
        </p:txBody>
      </p:sp>
      <p:sp>
        <p:nvSpPr>
          <p:cNvPr id="9" name="Rechteck 8">
            <a:extLst>
              <a:ext uri="{FF2B5EF4-FFF2-40B4-BE49-F238E27FC236}">
                <a16:creationId xmlns:a16="http://schemas.microsoft.com/office/drawing/2014/main" id="{FAA11549-B068-4161-9019-48BDB6A0ACBF}"/>
              </a:ext>
            </a:extLst>
          </p:cNvPr>
          <p:cNvSpPr/>
          <p:nvPr/>
        </p:nvSpPr>
        <p:spPr>
          <a:xfrm>
            <a:off x="2536223" y="5720002"/>
            <a:ext cx="679511" cy="3271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10" name="Rechteck 9">
            <a:extLst>
              <a:ext uri="{FF2B5EF4-FFF2-40B4-BE49-F238E27FC236}">
                <a16:creationId xmlns:a16="http://schemas.microsoft.com/office/drawing/2014/main" id="{5931C284-F950-47DE-95C8-30A5B3E076E1}"/>
              </a:ext>
            </a:extLst>
          </p:cNvPr>
          <p:cNvSpPr/>
          <p:nvPr/>
        </p:nvSpPr>
        <p:spPr>
          <a:xfrm>
            <a:off x="1601438" y="5719298"/>
            <a:ext cx="679511" cy="3271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11" name="Rechteck: abgerundete Ecken 10">
            <a:extLst>
              <a:ext uri="{FF2B5EF4-FFF2-40B4-BE49-F238E27FC236}">
                <a16:creationId xmlns:a16="http://schemas.microsoft.com/office/drawing/2014/main" id="{0B96DEE9-688B-4802-9A63-DDC8B0205AC1}"/>
              </a:ext>
            </a:extLst>
          </p:cNvPr>
          <p:cNvSpPr/>
          <p:nvPr/>
        </p:nvSpPr>
        <p:spPr>
          <a:xfrm>
            <a:off x="810809" y="5187298"/>
            <a:ext cx="518720" cy="327172"/>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a:t>
            </a:r>
          </a:p>
        </p:txBody>
      </p:sp>
      <p:sp>
        <p:nvSpPr>
          <p:cNvPr id="12" name="Rechteck: abgerundete Ecken 11">
            <a:extLst>
              <a:ext uri="{FF2B5EF4-FFF2-40B4-BE49-F238E27FC236}">
                <a16:creationId xmlns:a16="http://schemas.microsoft.com/office/drawing/2014/main" id="{ABDC5C55-F74F-4688-A1F4-CC87E7EF12E2}"/>
              </a:ext>
            </a:extLst>
          </p:cNvPr>
          <p:cNvSpPr/>
          <p:nvPr/>
        </p:nvSpPr>
        <p:spPr>
          <a:xfrm>
            <a:off x="433302" y="4381962"/>
            <a:ext cx="4664279" cy="1187039"/>
          </a:xfrm>
          <a:prstGeom prst="roundRect">
            <a:avLst/>
          </a:prstGeom>
          <a:solidFill>
            <a:schemeClr val="bg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sz="1199" b="1" dirty="0">
              <a:solidFill>
                <a:schemeClr val="tx1"/>
              </a:solidFill>
            </a:endParaRPr>
          </a:p>
        </p:txBody>
      </p:sp>
      <p:sp>
        <p:nvSpPr>
          <p:cNvPr id="13" name="Rechteck: abgerundete Ecken 12">
            <a:extLst>
              <a:ext uri="{FF2B5EF4-FFF2-40B4-BE49-F238E27FC236}">
                <a16:creationId xmlns:a16="http://schemas.microsoft.com/office/drawing/2014/main" id="{041D55CF-4747-4835-8DE7-DC9781A32951}"/>
              </a:ext>
            </a:extLst>
          </p:cNvPr>
          <p:cNvSpPr/>
          <p:nvPr/>
        </p:nvSpPr>
        <p:spPr>
          <a:xfrm>
            <a:off x="3738612" y="4465139"/>
            <a:ext cx="1187707" cy="327172"/>
          </a:xfrm>
          <a:prstGeom prst="roundRect">
            <a:avLst/>
          </a:prstGeom>
          <a:solidFill>
            <a:schemeClr val="bg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Vertretung </a:t>
            </a:r>
            <a:r>
              <a:rPr lang="de-DE" sz="1001" dirty="0" err="1">
                <a:solidFill>
                  <a:schemeClr val="tx1"/>
                </a:solidFill>
              </a:rPr>
              <a:t>ausländ</a:t>
            </a:r>
            <a:r>
              <a:rPr lang="de-DE" sz="1001" dirty="0">
                <a:solidFill>
                  <a:schemeClr val="tx1"/>
                </a:solidFill>
              </a:rPr>
              <a:t>. Eltern</a:t>
            </a:r>
          </a:p>
        </p:txBody>
      </p:sp>
      <p:sp>
        <p:nvSpPr>
          <p:cNvPr id="14" name="Pfeil: nach rechts 13">
            <a:extLst>
              <a:ext uri="{FF2B5EF4-FFF2-40B4-BE49-F238E27FC236}">
                <a16:creationId xmlns:a16="http://schemas.microsoft.com/office/drawing/2014/main" id="{A646D7CF-B1B7-4B99-A87F-CC7F5FFF8BAE}"/>
              </a:ext>
            </a:extLst>
          </p:cNvPr>
          <p:cNvSpPr/>
          <p:nvPr/>
        </p:nvSpPr>
        <p:spPr>
          <a:xfrm rot="16200000">
            <a:off x="2788246" y="5482313"/>
            <a:ext cx="178967" cy="32717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15" name="Pfeil: nach rechts 14">
            <a:extLst>
              <a:ext uri="{FF2B5EF4-FFF2-40B4-BE49-F238E27FC236}">
                <a16:creationId xmlns:a16="http://schemas.microsoft.com/office/drawing/2014/main" id="{5BFA018F-3D0D-499B-B54C-F3B89E58B2AC}"/>
              </a:ext>
            </a:extLst>
          </p:cNvPr>
          <p:cNvSpPr/>
          <p:nvPr/>
        </p:nvSpPr>
        <p:spPr>
          <a:xfrm rot="16200000">
            <a:off x="955621" y="5466230"/>
            <a:ext cx="178967" cy="32717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16" name="Pfeil: nach rechts 15">
            <a:extLst>
              <a:ext uri="{FF2B5EF4-FFF2-40B4-BE49-F238E27FC236}">
                <a16:creationId xmlns:a16="http://schemas.microsoft.com/office/drawing/2014/main" id="{18D161E3-EC7E-4403-9D56-1391B31978CC}"/>
              </a:ext>
            </a:extLst>
          </p:cNvPr>
          <p:cNvSpPr/>
          <p:nvPr/>
        </p:nvSpPr>
        <p:spPr>
          <a:xfrm rot="16200000">
            <a:off x="1818401" y="5494893"/>
            <a:ext cx="178967" cy="32717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17" name="Pfeil: nach rechts 16">
            <a:extLst>
              <a:ext uri="{FF2B5EF4-FFF2-40B4-BE49-F238E27FC236}">
                <a16:creationId xmlns:a16="http://schemas.microsoft.com/office/drawing/2014/main" id="{BE1C180D-BCE6-4B74-802E-9AF48BE7BA23}"/>
              </a:ext>
            </a:extLst>
          </p:cNvPr>
          <p:cNvSpPr/>
          <p:nvPr/>
        </p:nvSpPr>
        <p:spPr>
          <a:xfrm rot="16200000">
            <a:off x="3807967" y="5196252"/>
            <a:ext cx="963335" cy="140080"/>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dirty="0"/>
          </a:p>
        </p:txBody>
      </p:sp>
      <p:sp>
        <p:nvSpPr>
          <p:cNvPr id="18" name="Rechteck 17">
            <a:extLst>
              <a:ext uri="{FF2B5EF4-FFF2-40B4-BE49-F238E27FC236}">
                <a16:creationId xmlns:a16="http://schemas.microsoft.com/office/drawing/2014/main" id="{6CAD35C4-5A9E-4D8A-879D-43774C712F11}"/>
              </a:ext>
            </a:extLst>
          </p:cNvPr>
          <p:cNvSpPr/>
          <p:nvPr/>
        </p:nvSpPr>
        <p:spPr>
          <a:xfrm>
            <a:off x="3628178" y="5702528"/>
            <a:ext cx="1469399" cy="34464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1" dirty="0">
                <a:solidFill>
                  <a:schemeClr val="tx1"/>
                </a:solidFill>
              </a:rPr>
              <a:t>Eltern ausländischer Kinder</a:t>
            </a:r>
          </a:p>
        </p:txBody>
      </p:sp>
      <p:sp>
        <p:nvSpPr>
          <p:cNvPr id="19" name="Rechteck: abgerundete Ecken 18">
            <a:extLst>
              <a:ext uri="{FF2B5EF4-FFF2-40B4-BE49-F238E27FC236}">
                <a16:creationId xmlns:a16="http://schemas.microsoft.com/office/drawing/2014/main" id="{304FD93C-C95A-4A84-A064-4A600A8ACC0D}"/>
              </a:ext>
            </a:extLst>
          </p:cNvPr>
          <p:cNvSpPr/>
          <p:nvPr/>
        </p:nvSpPr>
        <p:spPr>
          <a:xfrm>
            <a:off x="960613" y="4737351"/>
            <a:ext cx="768628" cy="481668"/>
          </a:xfrm>
          <a:prstGeom prst="roundRect">
            <a:avLst/>
          </a:prstGeom>
          <a:solidFill>
            <a:schemeClr val="bg2">
              <a:lumMod val="9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Vertreter Klassen-EB</a:t>
            </a:r>
          </a:p>
        </p:txBody>
      </p:sp>
      <p:sp>
        <p:nvSpPr>
          <p:cNvPr id="20" name="Rechteck: abgerundete Ecken 19">
            <a:extLst>
              <a:ext uri="{FF2B5EF4-FFF2-40B4-BE49-F238E27FC236}">
                <a16:creationId xmlns:a16="http://schemas.microsoft.com/office/drawing/2014/main" id="{889685C2-B184-45D1-AB26-3CD1A35311CE}"/>
              </a:ext>
            </a:extLst>
          </p:cNvPr>
          <p:cNvSpPr/>
          <p:nvPr/>
        </p:nvSpPr>
        <p:spPr>
          <a:xfrm>
            <a:off x="1879741" y="4743822"/>
            <a:ext cx="768628" cy="481668"/>
          </a:xfrm>
          <a:prstGeom prst="roundRect">
            <a:avLst/>
          </a:prstGeom>
          <a:solidFill>
            <a:schemeClr val="bg2">
              <a:lumMod val="9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Vertreter Klassen-EB</a:t>
            </a:r>
          </a:p>
        </p:txBody>
      </p:sp>
      <p:sp>
        <p:nvSpPr>
          <p:cNvPr id="21" name="Rechteck: abgerundete Ecken 20">
            <a:extLst>
              <a:ext uri="{FF2B5EF4-FFF2-40B4-BE49-F238E27FC236}">
                <a16:creationId xmlns:a16="http://schemas.microsoft.com/office/drawing/2014/main" id="{9AB70AA4-EBCD-45D9-A801-BE0115E82C53}"/>
              </a:ext>
            </a:extLst>
          </p:cNvPr>
          <p:cNvSpPr/>
          <p:nvPr/>
        </p:nvSpPr>
        <p:spPr>
          <a:xfrm>
            <a:off x="2794927" y="4729970"/>
            <a:ext cx="768628" cy="481668"/>
          </a:xfrm>
          <a:prstGeom prst="roundRect">
            <a:avLst/>
          </a:prstGeom>
          <a:solidFill>
            <a:schemeClr val="bg2">
              <a:lumMod val="9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Vertreter Klassen-EB</a:t>
            </a:r>
          </a:p>
        </p:txBody>
      </p:sp>
      <p:sp>
        <p:nvSpPr>
          <p:cNvPr id="22" name="Rechteck: abgerundete Ecken 21">
            <a:extLst>
              <a:ext uri="{FF2B5EF4-FFF2-40B4-BE49-F238E27FC236}">
                <a16:creationId xmlns:a16="http://schemas.microsoft.com/office/drawing/2014/main" id="{3A5A9BE0-2C3C-452C-844E-3B8D4268B227}"/>
              </a:ext>
            </a:extLst>
          </p:cNvPr>
          <p:cNvSpPr/>
          <p:nvPr/>
        </p:nvSpPr>
        <p:spPr>
          <a:xfrm>
            <a:off x="2543697" y="5197787"/>
            <a:ext cx="706444" cy="327172"/>
          </a:xfrm>
          <a:prstGeom prst="roundRect">
            <a:avLst/>
          </a:prstGeom>
          <a:solidFill>
            <a:schemeClr val="bg1">
              <a:lumMod val="75000"/>
            </a:schemeClr>
          </a:solidFill>
          <a:ln w="63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a:t>
            </a:r>
          </a:p>
        </p:txBody>
      </p:sp>
      <p:sp>
        <p:nvSpPr>
          <p:cNvPr id="23" name="Rechteck: abgerundete Ecken 22">
            <a:extLst>
              <a:ext uri="{FF2B5EF4-FFF2-40B4-BE49-F238E27FC236}">
                <a16:creationId xmlns:a16="http://schemas.microsoft.com/office/drawing/2014/main" id="{816FEF9C-420B-4480-A392-98F0FA5D4118}"/>
              </a:ext>
            </a:extLst>
          </p:cNvPr>
          <p:cNvSpPr/>
          <p:nvPr/>
        </p:nvSpPr>
        <p:spPr>
          <a:xfrm>
            <a:off x="1629462" y="5187307"/>
            <a:ext cx="768628" cy="343951"/>
          </a:xfrm>
          <a:prstGeom prst="roundRect">
            <a:avLst/>
          </a:prstGeom>
          <a:solidFill>
            <a:schemeClr val="bg1">
              <a:lumMod val="75000"/>
            </a:schemeClr>
          </a:solidFill>
          <a:ln w="63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a:t>
            </a:r>
          </a:p>
        </p:txBody>
      </p:sp>
      <p:sp>
        <p:nvSpPr>
          <p:cNvPr id="24" name="Rechteck: abgerundete Ecken 23">
            <a:extLst>
              <a:ext uri="{FF2B5EF4-FFF2-40B4-BE49-F238E27FC236}">
                <a16:creationId xmlns:a16="http://schemas.microsoft.com/office/drawing/2014/main" id="{D1890C3F-1A14-4332-BF18-0A4221C28357}"/>
              </a:ext>
            </a:extLst>
          </p:cNvPr>
          <p:cNvSpPr/>
          <p:nvPr/>
        </p:nvSpPr>
        <p:spPr>
          <a:xfrm>
            <a:off x="715631" y="5202329"/>
            <a:ext cx="672111" cy="327172"/>
          </a:xfrm>
          <a:prstGeom prst="roundRect">
            <a:avLst/>
          </a:prstGeom>
          <a:solidFill>
            <a:schemeClr val="bg1">
              <a:lumMod val="75000"/>
            </a:schemeClr>
          </a:solidFill>
          <a:ln w="63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 </a:t>
            </a:r>
          </a:p>
        </p:txBody>
      </p:sp>
      <p:sp>
        <p:nvSpPr>
          <p:cNvPr id="25" name="Textfeld 24">
            <a:extLst>
              <a:ext uri="{FF2B5EF4-FFF2-40B4-BE49-F238E27FC236}">
                <a16:creationId xmlns:a16="http://schemas.microsoft.com/office/drawing/2014/main" id="{5F117C95-2457-408C-98A9-27B566D06197}"/>
              </a:ext>
            </a:extLst>
          </p:cNvPr>
          <p:cNvSpPr txBox="1"/>
          <p:nvPr/>
        </p:nvSpPr>
        <p:spPr>
          <a:xfrm>
            <a:off x="840350" y="4351963"/>
            <a:ext cx="1462516" cy="307648"/>
          </a:xfrm>
          <a:prstGeom prst="rect">
            <a:avLst/>
          </a:prstGeom>
          <a:noFill/>
          <a:ln>
            <a:noFill/>
          </a:ln>
        </p:spPr>
        <p:txBody>
          <a:bodyPr wrap="none" rtlCol="0">
            <a:spAutoFit/>
          </a:bodyPr>
          <a:lstStyle/>
          <a:p>
            <a:r>
              <a:rPr lang="de-DE" sz="1399" b="1" dirty="0"/>
              <a:t>Schulelternbeirat</a:t>
            </a:r>
          </a:p>
        </p:txBody>
      </p:sp>
      <p:sp>
        <p:nvSpPr>
          <p:cNvPr id="26" name="Rechteck: abgerundete Ecken 25">
            <a:extLst>
              <a:ext uri="{FF2B5EF4-FFF2-40B4-BE49-F238E27FC236}">
                <a16:creationId xmlns:a16="http://schemas.microsoft.com/office/drawing/2014/main" id="{994EE84F-FF1E-4D47-8437-007068A43D5C}"/>
              </a:ext>
            </a:extLst>
          </p:cNvPr>
          <p:cNvSpPr/>
          <p:nvPr/>
        </p:nvSpPr>
        <p:spPr>
          <a:xfrm>
            <a:off x="4192701" y="297826"/>
            <a:ext cx="4229960" cy="1078685"/>
          </a:xfrm>
          <a:prstGeom prst="roundRect">
            <a:avLst/>
          </a:prstGeom>
          <a:solidFill>
            <a:schemeClr val="bg1"/>
          </a:solidFill>
          <a:ln w="19050">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sz="1352" b="1" dirty="0">
              <a:solidFill>
                <a:schemeClr val="tx1"/>
              </a:solidFill>
            </a:endParaRPr>
          </a:p>
        </p:txBody>
      </p:sp>
      <p:sp>
        <p:nvSpPr>
          <p:cNvPr id="27" name="Pfeil: nach rechts 26">
            <a:extLst>
              <a:ext uri="{FF2B5EF4-FFF2-40B4-BE49-F238E27FC236}">
                <a16:creationId xmlns:a16="http://schemas.microsoft.com/office/drawing/2014/main" id="{6DB094DD-F166-477A-ADC6-68D53DE572F3}"/>
              </a:ext>
            </a:extLst>
          </p:cNvPr>
          <p:cNvSpPr/>
          <p:nvPr/>
        </p:nvSpPr>
        <p:spPr>
          <a:xfrm rot="16200000">
            <a:off x="2360553" y="3890773"/>
            <a:ext cx="791983" cy="143839"/>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dirty="0"/>
          </a:p>
        </p:txBody>
      </p:sp>
      <p:sp>
        <p:nvSpPr>
          <p:cNvPr id="28" name="Textfeld 27">
            <a:extLst>
              <a:ext uri="{FF2B5EF4-FFF2-40B4-BE49-F238E27FC236}">
                <a16:creationId xmlns:a16="http://schemas.microsoft.com/office/drawing/2014/main" id="{AC147BAE-761F-4BB5-A7B5-39B95FCE2069}"/>
              </a:ext>
            </a:extLst>
          </p:cNvPr>
          <p:cNvSpPr txBox="1"/>
          <p:nvPr/>
        </p:nvSpPr>
        <p:spPr>
          <a:xfrm>
            <a:off x="201748" y="2727880"/>
            <a:ext cx="801823" cy="307648"/>
          </a:xfrm>
          <a:prstGeom prst="rect">
            <a:avLst/>
          </a:prstGeom>
          <a:noFill/>
          <a:ln>
            <a:noFill/>
          </a:ln>
        </p:spPr>
        <p:txBody>
          <a:bodyPr wrap="none" rtlCol="0">
            <a:spAutoFit/>
          </a:bodyPr>
          <a:lstStyle/>
          <a:p>
            <a:r>
              <a:rPr lang="de-DE" sz="1399" b="1" dirty="0"/>
              <a:t>Schule 1</a:t>
            </a:r>
          </a:p>
        </p:txBody>
      </p:sp>
      <p:sp>
        <p:nvSpPr>
          <p:cNvPr id="29" name="Rechteck 28">
            <a:extLst>
              <a:ext uri="{FF2B5EF4-FFF2-40B4-BE49-F238E27FC236}">
                <a16:creationId xmlns:a16="http://schemas.microsoft.com/office/drawing/2014/main" id="{219782FE-A660-438D-BCF3-8B021BE0F6C9}"/>
              </a:ext>
            </a:extLst>
          </p:cNvPr>
          <p:cNvSpPr/>
          <p:nvPr/>
        </p:nvSpPr>
        <p:spPr>
          <a:xfrm>
            <a:off x="6968569" y="2718366"/>
            <a:ext cx="5098399" cy="3488068"/>
          </a:xfrm>
          <a:prstGeom prst="rect">
            <a:avLst/>
          </a:prstGeom>
          <a:solidFill>
            <a:schemeClr val="accent4">
              <a:lumMod val="20000"/>
              <a:lumOff val="80000"/>
            </a:schemeClr>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dirty="0"/>
          </a:p>
        </p:txBody>
      </p:sp>
      <p:sp>
        <p:nvSpPr>
          <p:cNvPr id="30" name="Rechteck: abgerundete Ecken 29">
            <a:extLst>
              <a:ext uri="{FF2B5EF4-FFF2-40B4-BE49-F238E27FC236}">
                <a16:creationId xmlns:a16="http://schemas.microsoft.com/office/drawing/2014/main" id="{AFCFB367-8C80-4EDE-882E-6E33441CFBCA}"/>
              </a:ext>
            </a:extLst>
          </p:cNvPr>
          <p:cNvSpPr/>
          <p:nvPr/>
        </p:nvSpPr>
        <p:spPr>
          <a:xfrm>
            <a:off x="8181031" y="2833708"/>
            <a:ext cx="3022948" cy="721003"/>
          </a:xfrm>
          <a:prstGeom prst="roundRect">
            <a:avLst/>
          </a:prstGeom>
          <a:solidFill>
            <a:schemeClr val="bg1">
              <a:lumMod val="8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199" b="1" dirty="0">
                <a:solidFill>
                  <a:schemeClr val="tx1"/>
                </a:solidFill>
              </a:rPr>
              <a:t>Schulische Delegierte </a:t>
            </a:r>
            <a:r>
              <a:rPr lang="de-DE" sz="1199" dirty="0">
                <a:solidFill>
                  <a:schemeClr val="tx1"/>
                </a:solidFill>
              </a:rPr>
              <a:t>für die Wahl des Stadtelternbeirates Schule n</a:t>
            </a:r>
          </a:p>
          <a:p>
            <a:pPr algn="ctr"/>
            <a:r>
              <a:rPr lang="de-DE" sz="1001" dirty="0">
                <a:solidFill>
                  <a:schemeClr val="tx1"/>
                </a:solidFill>
              </a:rPr>
              <a:t>(Anzahl abhängig von der Größe der Schule)</a:t>
            </a:r>
          </a:p>
        </p:txBody>
      </p:sp>
      <p:sp>
        <p:nvSpPr>
          <p:cNvPr id="31" name="Rechteck 30">
            <a:extLst>
              <a:ext uri="{FF2B5EF4-FFF2-40B4-BE49-F238E27FC236}">
                <a16:creationId xmlns:a16="http://schemas.microsoft.com/office/drawing/2014/main" id="{D163C243-3BA2-4650-90AD-F5D1199E33C6}"/>
              </a:ext>
            </a:extLst>
          </p:cNvPr>
          <p:cNvSpPr/>
          <p:nvPr/>
        </p:nvSpPr>
        <p:spPr>
          <a:xfrm>
            <a:off x="7186529" y="5714669"/>
            <a:ext cx="1045683" cy="3271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1" dirty="0">
                <a:solidFill>
                  <a:schemeClr val="tx1"/>
                </a:solidFill>
              </a:rPr>
              <a:t>Eltern einer Klasse</a:t>
            </a:r>
          </a:p>
        </p:txBody>
      </p:sp>
      <p:sp>
        <p:nvSpPr>
          <p:cNvPr id="32" name="Rechteck 31">
            <a:extLst>
              <a:ext uri="{FF2B5EF4-FFF2-40B4-BE49-F238E27FC236}">
                <a16:creationId xmlns:a16="http://schemas.microsoft.com/office/drawing/2014/main" id="{F60C219F-5FA1-4418-AA72-31B3E6CDD158}"/>
              </a:ext>
            </a:extLst>
          </p:cNvPr>
          <p:cNvSpPr/>
          <p:nvPr/>
        </p:nvSpPr>
        <p:spPr>
          <a:xfrm>
            <a:off x="9289445" y="5710477"/>
            <a:ext cx="679511" cy="3271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33" name="Rechteck 32">
            <a:extLst>
              <a:ext uri="{FF2B5EF4-FFF2-40B4-BE49-F238E27FC236}">
                <a16:creationId xmlns:a16="http://schemas.microsoft.com/office/drawing/2014/main" id="{B7629BD2-7A87-4B0E-9A05-4D17A402DC18}"/>
              </a:ext>
            </a:extLst>
          </p:cNvPr>
          <p:cNvSpPr/>
          <p:nvPr/>
        </p:nvSpPr>
        <p:spPr>
          <a:xfrm>
            <a:off x="8354658" y="5709779"/>
            <a:ext cx="679511" cy="3271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34" name="Rechteck: abgerundete Ecken 33">
            <a:extLst>
              <a:ext uri="{FF2B5EF4-FFF2-40B4-BE49-F238E27FC236}">
                <a16:creationId xmlns:a16="http://schemas.microsoft.com/office/drawing/2014/main" id="{0D41F5D7-DFB8-4D3D-89BE-B69396311F1B}"/>
              </a:ext>
            </a:extLst>
          </p:cNvPr>
          <p:cNvSpPr/>
          <p:nvPr/>
        </p:nvSpPr>
        <p:spPr>
          <a:xfrm>
            <a:off x="7564036" y="5177771"/>
            <a:ext cx="518720" cy="327172"/>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a:t>
            </a:r>
          </a:p>
        </p:txBody>
      </p:sp>
      <p:sp>
        <p:nvSpPr>
          <p:cNvPr id="35" name="Rechteck: abgerundete Ecken 34">
            <a:extLst>
              <a:ext uri="{FF2B5EF4-FFF2-40B4-BE49-F238E27FC236}">
                <a16:creationId xmlns:a16="http://schemas.microsoft.com/office/drawing/2014/main" id="{7B5B695F-EC8C-49FF-AB81-76FA76E99237}"/>
              </a:ext>
            </a:extLst>
          </p:cNvPr>
          <p:cNvSpPr/>
          <p:nvPr/>
        </p:nvSpPr>
        <p:spPr>
          <a:xfrm>
            <a:off x="7186526" y="4372438"/>
            <a:ext cx="4664279" cy="1187039"/>
          </a:xfrm>
          <a:prstGeom prst="roundRect">
            <a:avLst/>
          </a:prstGeom>
          <a:solidFill>
            <a:schemeClr val="bg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sz="1199" b="1" dirty="0">
              <a:solidFill>
                <a:schemeClr val="tx1"/>
              </a:solidFill>
            </a:endParaRPr>
          </a:p>
        </p:txBody>
      </p:sp>
      <p:sp>
        <p:nvSpPr>
          <p:cNvPr id="36" name="Rechteck: abgerundete Ecken 35">
            <a:extLst>
              <a:ext uri="{FF2B5EF4-FFF2-40B4-BE49-F238E27FC236}">
                <a16:creationId xmlns:a16="http://schemas.microsoft.com/office/drawing/2014/main" id="{3D8C9DFE-1794-47B0-8187-8868B34298F9}"/>
              </a:ext>
            </a:extLst>
          </p:cNvPr>
          <p:cNvSpPr/>
          <p:nvPr/>
        </p:nvSpPr>
        <p:spPr>
          <a:xfrm>
            <a:off x="10491839" y="4455615"/>
            <a:ext cx="1187707" cy="327172"/>
          </a:xfrm>
          <a:prstGeom prst="roundRect">
            <a:avLst/>
          </a:prstGeom>
          <a:solidFill>
            <a:schemeClr val="bg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Vertretung </a:t>
            </a:r>
            <a:r>
              <a:rPr lang="de-DE" sz="1001" dirty="0" err="1">
                <a:solidFill>
                  <a:schemeClr val="tx1"/>
                </a:solidFill>
              </a:rPr>
              <a:t>ausländ</a:t>
            </a:r>
            <a:r>
              <a:rPr lang="de-DE" sz="1001" dirty="0">
                <a:solidFill>
                  <a:schemeClr val="tx1"/>
                </a:solidFill>
              </a:rPr>
              <a:t>. Eltern</a:t>
            </a:r>
          </a:p>
        </p:txBody>
      </p:sp>
      <p:sp>
        <p:nvSpPr>
          <p:cNvPr id="37" name="Pfeil: nach rechts 36">
            <a:extLst>
              <a:ext uri="{FF2B5EF4-FFF2-40B4-BE49-F238E27FC236}">
                <a16:creationId xmlns:a16="http://schemas.microsoft.com/office/drawing/2014/main" id="{688C691F-B685-41B6-B6E0-88D532AE01B0}"/>
              </a:ext>
            </a:extLst>
          </p:cNvPr>
          <p:cNvSpPr/>
          <p:nvPr/>
        </p:nvSpPr>
        <p:spPr>
          <a:xfrm rot="16200000">
            <a:off x="9541473" y="5472787"/>
            <a:ext cx="178967" cy="32717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38" name="Pfeil: nach rechts 37">
            <a:extLst>
              <a:ext uri="{FF2B5EF4-FFF2-40B4-BE49-F238E27FC236}">
                <a16:creationId xmlns:a16="http://schemas.microsoft.com/office/drawing/2014/main" id="{F84FB337-46C8-4FE0-89B3-F0C808920F30}"/>
              </a:ext>
            </a:extLst>
          </p:cNvPr>
          <p:cNvSpPr/>
          <p:nvPr/>
        </p:nvSpPr>
        <p:spPr>
          <a:xfrm rot="16200000">
            <a:off x="7708845" y="5456705"/>
            <a:ext cx="178967" cy="32717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39" name="Pfeil: nach rechts 38">
            <a:extLst>
              <a:ext uri="{FF2B5EF4-FFF2-40B4-BE49-F238E27FC236}">
                <a16:creationId xmlns:a16="http://schemas.microsoft.com/office/drawing/2014/main" id="{E8B16BF6-F128-4110-AB6C-8E5F1C6415EC}"/>
              </a:ext>
            </a:extLst>
          </p:cNvPr>
          <p:cNvSpPr/>
          <p:nvPr/>
        </p:nvSpPr>
        <p:spPr>
          <a:xfrm rot="16200000">
            <a:off x="8571622" y="5485367"/>
            <a:ext cx="178967" cy="32717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40" name="Pfeil: nach rechts 39">
            <a:extLst>
              <a:ext uri="{FF2B5EF4-FFF2-40B4-BE49-F238E27FC236}">
                <a16:creationId xmlns:a16="http://schemas.microsoft.com/office/drawing/2014/main" id="{0CDFFC84-363A-46C9-8091-809F06A7BFF6}"/>
              </a:ext>
            </a:extLst>
          </p:cNvPr>
          <p:cNvSpPr/>
          <p:nvPr/>
        </p:nvSpPr>
        <p:spPr>
          <a:xfrm rot="16200000">
            <a:off x="10599294" y="5186727"/>
            <a:ext cx="963335" cy="140080"/>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dirty="0"/>
          </a:p>
        </p:txBody>
      </p:sp>
      <p:sp>
        <p:nvSpPr>
          <p:cNvPr id="41" name="Rechteck 40">
            <a:extLst>
              <a:ext uri="{FF2B5EF4-FFF2-40B4-BE49-F238E27FC236}">
                <a16:creationId xmlns:a16="http://schemas.microsoft.com/office/drawing/2014/main" id="{20A99F38-5514-46C5-95EC-353488826140}"/>
              </a:ext>
            </a:extLst>
          </p:cNvPr>
          <p:cNvSpPr/>
          <p:nvPr/>
        </p:nvSpPr>
        <p:spPr>
          <a:xfrm>
            <a:off x="10381403" y="5693000"/>
            <a:ext cx="1469399" cy="34464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1" dirty="0">
                <a:solidFill>
                  <a:schemeClr val="tx1"/>
                </a:solidFill>
              </a:rPr>
              <a:t>Eltern ausländischer Kinder</a:t>
            </a:r>
          </a:p>
        </p:txBody>
      </p:sp>
      <p:sp>
        <p:nvSpPr>
          <p:cNvPr id="42" name="Rechteck: abgerundete Ecken 41">
            <a:extLst>
              <a:ext uri="{FF2B5EF4-FFF2-40B4-BE49-F238E27FC236}">
                <a16:creationId xmlns:a16="http://schemas.microsoft.com/office/drawing/2014/main" id="{DC67A07A-49C6-430B-9747-E7D4DA21E3E3}"/>
              </a:ext>
            </a:extLst>
          </p:cNvPr>
          <p:cNvSpPr/>
          <p:nvPr/>
        </p:nvSpPr>
        <p:spPr>
          <a:xfrm>
            <a:off x="7713838" y="4727823"/>
            <a:ext cx="768628" cy="481668"/>
          </a:xfrm>
          <a:prstGeom prst="roundRect">
            <a:avLst/>
          </a:prstGeom>
          <a:solidFill>
            <a:schemeClr val="bg2">
              <a:lumMod val="9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Vertreter Klassen-EB</a:t>
            </a:r>
          </a:p>
        </p:txBody>
      </p:sp>
      <p:sp>
        <p:nvSpPr>
          <p:cNvPr id="43" name="Rechteck: abgerundete Ecken 42">
            <a:extLst>
              <a:ext uri="{FF2B5EF4-FFF2-40B4-BE49-F238E27FC236}">
                <a16:creationId xmlns:a16="http://schemas.microsoft.com/office/drawing/2014/main" id="{48A4704A-D5CB-4583-96F3-34E4F7BC0491}"/>
              </a:ext>
            </a:extLst>
          </p:cNvPr>
          <p:cNvSpPr/>
          <p:nvPr/>
        </p:nvSpPr>
        <p:spPr>
          <a:xfrm>
            <a:off x="8632969" y="4734297"/>
            <a:ext cx="768628" cy="481668"/>
          </a:xfrm>
          <a:prstGeom prst="roundRect">
            <a:avLst/>
          </a:prstGeom>
          <a:solidFill>
            <a:schemeClr val="bg2">
              <a:lumMod val="9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Vertreter Klassen-EB</a:t>
            </a:r>
          </a:p>
        </p:txBody>
      </p:sp>
      <p:sp>
        <p:nvSpPr>
          <p:cNvPr id="44" name="Rechteck: abgerundete Ecken 43">
            <a:extLst>
              <a:ext uri="{FF2B5EF4-FFF2-40B4-BE49-F238E27FC236}">
                <a16:creationId xmlns:a16="http://schemas.microsoft.com/office/drawing/2014/main" id="{DDF12E36-80CD-4247-8624-F90074924BF8}"/>
              </a:ext>
            </a:extLst>
          </p:cNvPr>
          <p:cNvSpPr/>
          <p:nvPr/>
        </p:nvSpPr>
        <p:spPr>
          <a:xfrm>
            <a:off x="9548151" y="4720445"/>
            <a:ext cx="768628" cy="481668"/>
          </a:xfrm>
          <a:prstGeom prst="roundRect">
            <a:avLst/>
          </a:prstGeom>
          <a:solidFill>
            <a:schemeClr val="bg2">
              <a:lumMod val="9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Vertreter Klassen-EB</a:t>
            </a:r>
          </a:p>
        </p:txBody>
      </p:sp>
      <p:sp>
        <p:nvSpPr>
          <p:cNvPr id="45" name="Rechteck: abgerundete Ecken 44">
            <a:extLst>
              <a:ext uri="{FF2B5EF4-FFF2-40B4-BE49-F238E27FC236}">
                <a16:creationId xmlns:a16="http://schemas.microsoft.com/office/drawing/2014/main" id="{27831D65-4FD2-4E88-A794-62DEEBC8E03F}"/>
              </a:ext>
            </a:extLst>
          </p:cNvPr>
          <p:cNvSpPr/>
          <p:nvPr/>
        </p:nvSpPr>
        <p:spPr>
          <a:xfrm>
            <a:off x="9296929" y="5188259"/>
            <a:ext cx="706444" cy="327172"/>
          </a:xfrm>
          <a:prstGeom prst="roundRect">
            <a:avLst/>
          </a:prstGeom>
          <a:solidFill>
            <a:schemeClr val="bg1">
              <a:lumMod val="75000"/>
            </a:schemeClr>
          </a:solidFill>
          <a:ln w="63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a:t>
            </a:r>
          </a:p>
        </p:txBody>
      </p:sp>
      <p:sp>
        <p:nvSpPr>
          <p:cNvPr id="46" name="Rechteck: abgerundete Ecken 45">
            <a:extLst>
              <a:ext uri="{FF2B5EF4-FFF2-40B4-BE49-F238E27FC236}">
                <a16:creationId xmlns:a16="http://schemas.microsoft.com/office/drawing/2014/main" id="{44AE6971-78F9-4448-86A0-3D557627226B}"/>
              </a:ext>
            </a:extLst>
          </p:cNvPr>
          <p:cNvSpPr/>
          <p:nvPr/>
        </p:nvSpPr>
        <p:spPr>
          <a:xfrm>
            <a:off x="8382687" y="5177783"/>
            <a:ext cx="768628" cy="343951"/>
          </a:xfrm>
          <a:prstGeom prst="roundRect">
            <a:avLst/>
          </a:prstGeom>
          <a:solidFill>
            <a:schemeClr val="bg1">
              <a:lumMod val="75000"/>
            </a:schemeClr>
          </a:solidFill>
          <a:ln w="63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a:t>
            </a:r>
          </a:p>
        </p:txBody>
      </p:sp>
      <p:sp>
        <p:nvSpPr>
          <p:cNvPr id="47" name="Rechteck: abgerundete Ecken 46">
            <a:extLst>
              <a:ext uri="{FF2B5EF4-FFF2-40B4-BE49-F238E27FC236}">
                <a16:creationId xmlns:a16="http://schemas.microsoft.com/office/drawing/2014/main" id="{E0E0BCE6-06E0-4446-B7DE-E35D41BD1230}"/>
              </a:ext>
            </a:extLst>
          </p:cNvPr>
          <p:cNvSpPr/>
          <p:nvPr/>
        </p:nvSpPr>
        <p:spPr>
          <a:xfrm>
            <a:off x="7468861" y="5192803"/>
            <a:ext cx="672111" cy="327172"/>
          </a:xfrm>
          <a:prstGeom prst="roundRect">
            <a:avLst/>
          </a:prstGeom>
          <a:solidFill>
            <a:schemeClr val="bg1">
              <a:lumMod val="75000"/>
            </a:schemeClr>
          </a:solidFill>
          <a:ln w="63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 </a:t>
            </a:r>
          </a:p>
        </p:txBody>
      </p:sp>
      <p:sp>
        <p:nvSpPr>
          <p:cNvPr id="48" name="Textfeld 47">
            <a:extLst>
              <a:ext uri="{FF2B5EF4-FFF2-40B4-BE49-F238E27FC236}">
                <a16:creationId xmlns:a16="http://schemas.microsoft.com/office/drawing/2014/main" id="{F3EFE2DE-BE66-43AA-80DC-30C3F4E48B7D}"/>
              </a:ext>
            </a:extLst>
          </p:cNvPr>
          <p:cNvSpPr txBox="1"/>
          <p:nvPr/>
        </p:nvSpPr>
        <p:spPr>
          <a:xfrm>
            <a:off x="7593574" y="4342436"/>
            <a:ext cx="1462516" cy="307648"/>
          </a:xfrm>
          <a:prstGeom prst="rect">
            <a:avLst/>
          </a:prstGeom>
          <a:noFill/>
          <a:ln>
            <a:noFill/>
          </a:ln>
        </p:spPr>
        <p:txBody>
          <a:bodyPr wrap="none" rtlCol="0">
            <a:spAutoFit/>
          </a:bodyPr>
          <a:lstStyle/>
          <a:p>
            <a:r>
              <a:rPr lang="de-DE" sz="1399" b="1" dirty="0"/>
              <a:t>Schulelternbeirat</a:t>
            </a:r>
          </a:p>
        </p:txBody>
      </p:sp>
      <p:sp>
        <p:nvSpPr>
          <p:cNvPr id="49" name="Pfeil: nach rechts 48">
            <a:extLst>
              <a:ext uri="{FF2B5EF4-FFF2-40B4-BE49-F238E27FC236}">
                <a16:creationId xmlns:a16="http://schemas.microsoft.com/office/drawing/2014/main" id="{70EBB568-8CDD-486C-8ED4-485DF62D974D}"/>
              </a:ext>
            </a:extLst>
          </p:cNvPr>
          <p:cNvSpPr/>
          <p:nvPr/>
        </p:nvSpPr>
        <p:spPr>
          <a:xfrm rot="16200000">
            <a:off x="9222837" y="3886450"/>
            <a:ext cx="791983" cy="133364"/>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dirty="0"/>
          </a:p>
        </p:txBody>
      </p:sp>
      <p:sp>
        <p:nvSpPr>
          <p:cNvPr id="50" name="Textfeld 49">
            <a:extLst>
              <a:ext uri="{FF2B5EF4-FFF2-40B4-BE49-F238E27FC236}">
                <a16:creationId xmlns:a16="http://schemas.microsoft.com/office/drawing/2014/main" id="{B0C09280-EA25-47D8-86DD-9336158FF568}"/>
              </a:ext>
            </a:extLst>
          </p:cNvPr>
          <p:cNvSpPr txBox="1"/>
          <p:nvPr/>
        </p:nvSpPr>
        <p:spPr>
          <a:xfrm>
            <a:off x="6968562" y="2750423"/>
            <a:ext cx="806631" cy="307648"/>
          </a:xfrm>
          <a:prstGeom prst="rect">
            <a:avLst/>
          </a:prstGeom>
          <a:noFill/>
          <a:ln>
            <a:noFill/>
          </a:ln>
        </p:spPr>
        <p:txBody>
          <a:bodyPr wrap="none" rtlCol="0">
            <a:spAutoFit/>
          </a:bodyPr>
          <a:lstStyle/>
          <a:p>
            <a:r>
              <a:rPr lang="de-DE" sz="1399" b="1" dirty="0"/>
              <a:t>Schule n</a:t>
            </a:r>
          </a:p>
        </p:txBody>
      </p:sp>
      <p:sp>
        <p:nvSpPr>
          <p:cNvPr id="51" name="Textfeld 50">
            <a:extLst>
              <a:ext uri="{FF2B5EF4-FFF2-40B4-BE49-F238E27FC236}">
                <a16:creationId xmlns:a16="http://schemas.microsoft.com/office/drawing/2014/main" id="{5C9A0E18-F273-42AF-98C1-336A1F6C1DD1}"/>
              </a:ext>
            </a:extLst>
          </p:cNvPr>
          <p:cNvSpPr txBox="1"/>
          <p:nvPr/>
        </p:nvSpPr>
        <p:spPr>
          <a:xfrm>
            <a:off x="5965805" y="5747954"/>
            <a:ext cx="537327" cy="307648"/>
          </a:xfrm>
          <a:prstGeom prst="rect">
            <a:avLst/>
          </a:prstGeom>
          <a:noFill/>
          <a:ln>
            <a:noFill/>
          </a:ln>
        </p:spPr>
        <p:txBody>
          <a:bodyPr wrap="none" rtlCol="0">
            <a:spAutoFit/>
          </a:bodyPr>
          <a:lstStyle/>
          <a:p>
            <a:r>
              <a:rPr lang="de-DE" sz="1399" b="1" dirty="0"/>
              <a:t>……..</a:t>
            </a:r>
          </a:p>
        </p:txBody>
      </p:sp>
      <p:sp>
        <p:nvSpPr>
          <p:cNvPr id="52" name="Pfeil: nach rechts 51">
            <a:extLst>
              <a:ext uri="{FF2B5EF4-FFF2-40B4-BE49-F238E27FC236}">
                <a16:creationId xmlns:a16="http://schemas.microsoft.com/office/drawing/2014/main" id="{5B4F1EE2-2AE1-4623-AD28-7D4F4AB17508}"/>
              </a:ext>
            </a:extLst>
          </p:cNvPr>
          <p:cNvSpPr/>
          <p:nvPr/>
        </p:nvSpPr>
        <p:spPr>
          <a:xfrm rot="16200000">
            <a:off x="5906588" y="1603060"/>
            <a:ext cx="711259" cy="258141"/>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dirty="0"/>
          </a:p>
        </p:txBody>
      </p:sp>
      <p:sp>
        <p:nvSpPr>
          <p:cNvPr id="53" name="Rechteck 52">
            <a:extLst>
              <a:ext uri="{FF2B5EF4-FFF2-40B4-BE49-F238E27FC236}">
                <a16:creationId xmlns:a16="http://schemas.microsoft.com/office/drawing/2014/main" id="{0D9617E4-F85F-4F0D-8580-9978F9AE6333}"/>
              </a:ext>
            </a:extLst>
          </p:cNvPr>
          <p:cNvSpPr/>
          <p:nvPr/>
        </p:nvSpPr>
        <p:spPr>
          <a:xfrm>
            <a:off x="2714137" y="2043727"/>
            <a:ext cx="6942791" cy="5525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cxnSp>
        <p:nvCxnSpPr>
          <p:cNvPr id="54" name="Gerader Verbinder 53">
            <a:extLst>
              <a:ext uri="{FF2B5EF4-FFF2-40B4-BE49-F238E27FC236}">
                <a16:creationId xmlns:a16="http://schemas.microsoft.com/office/drawing/2014/main" id="{FACFA979-77C3-4031-9B8F-3CE45E33DE9E}"/>
              </a:ext>
            </a:extLst>
          </p:cNvPr>
          <p:cNvCxnSpPr>
            <a:cxnSpLocks/>
          </p:cNvCxnSpPr>
          <p:nvPr/>
        </p:nvCxnSpPr>
        <p:spPr>
          <a:xfrm>
            <a:off x="2752237" y="2076130"/>
            <a:ext cx="0" cy="769151"/>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D59C018B-287B-442F-BFD2-CED2BB5E1E8F}"/>
              </a:ext>
            </a:extLst>
          </p:cNvPr>
          <p:cNvCxnSpPr/>
          <p:nvPr/>
        </p:nvCxnSpPr>
        <p:spPr>
          <a:xfrm>
            <a:off x="9632485" y="2087778"/>
            <a:ext cx="0" cy="769151"/>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Textfeld 55">
            <a:extLst>
              <a:ext uri="{FF2B5EF4-FFF2-40B4-BE49-F238E27FC236}">
                <a16:creationId xmlns:a16="http://schemas.microsoft.com/office/drawing/2014/main" id="{A7159CCE-E057-4453-ABB3-55071F680AB9}"/>
              </a:ext>
            </a:extLst>
          </p:cNvPr>
          <p:cNvSpPr txBox="1"/>
          <p:nvPr/>
        </p:nvSpPr>
        <p:spPr>
          <a:xfrm>
            <a:off x="123631" y="201519"/>
            <a:ext cx="3828648" cy="1599540"/>
          </a:xfrm>
          <a:prstGeom prst="rect">
            <a:avLst/>
          </a:prstGeom>
          <a:noFill/>
        </p:spPr>
        <p:txBody>
          <a:bodyPr wrap="square" rtlCol="0">
            <a:spAutoFit/>
          </a:bodyPr>
          <a:lstStyle/>
          <a:p>
            <a:r>
              <a:rPr lang="de-DE" sz="1399" dirty="0"/>
              <a:t>Delegierte aller Wiesbadener Schulen wählen nach Schulform getrennt  (Gymnasien, Grundschulen, …. ) für zwei Jahre die Mitglieder des Stadtelternbeirates. Dabei richtet sich die Anzahl der Mitglieder pro Schulform nach der Anzahl der SchülerInnen pro Schulform in Wiesbaden. Der </a:t>
            </a:r>
            <a:r>
              <a:rPr lang="de-DE" sz="1399" dirty="0" err="1"/>
              <a:t>StEB</a:t>
            </a:r>
            <a:r>
              <a:rPr lang="de-DE" sz="1399" dirty="0"/>
              <a:t> hat maximal 19 Mitglieder.</a:t>
            </a:r>
          </a:p>
        </p:txBody>
      </p:sp>
      <p:pic>
        <p:nvPicPr>
          <p:cNvPr id="57" name="Grafik 56">
            <a:extLst>
              <a:ext uri="{FF2B5EF4-FFF2-40B4-BE49-F238E27FC236}">
                <a16:creationId xmlns:a16="http://schemas.microsoft.com/office/drawing/2014/main" id="{3AFF6E37-C3A9-403D-A3A7-5D31CF0A02A0}"/>
              </a:ext>
            </a:extLst>
          </p:cNvPr>
          <p:cNvPicPr/>
          <p:nvPr/>
        </p:nvPicPr>
        <p:blipFill>
          <a:blip r:embed="rId2" cstate="email">
            <a:extLst>
              <a:ext uri="{28A0092B-C50C-407E-A947-70E740481C1C}">
                <a14:useLocalDpi xmlns:a14="http://schemas.microsoft.com/office/drawing/2010/main"/>
              </a:ext>
            </a:extLst>
          </a:blip>
          <a:stretch>
            <a:fillRect/>
          </a:stretch>
        </p:blipFill>
        <p:spPr>
          <a:xfrm>
            <a:off x="4729077" y="405686"/>
            <a:ext cx="3330207" cy="874172"/>
          </a:xfrm>
          <a:prstGeom prst="rect">
            <a:avLst/>
          </a:prstGeom>
        </p:spPr>
      </p:pic>
      <p:sp>
        <p:nvSpPr>
          <p:cNvPr id="58" name="Textfeld 57">
            <a:extLst>
              <a:ext uri="{FF2B5EF4-FFF2-40B4-BE49-F238E27FC236}">
                <a16:creationId xmlns:a16="http://schemas.microsoft.com/office/drawing/2014/main" id="{07062F05-49D1-4CB4-B150-512CD930B56E}"/>
              </a:ext>
            </a:extLst>
          </p:cNvPr>
          <p:cNvSpPr txBox="1"/>
          <p:nvPr/>
        </p:nvSpPr>
        <p:spPr>
          <a:xfrm>
            <a:off x="1720636" y="5716670"/>
            <a:ext cx="360996" cy="307648"/>
          </a:xfrm>
          <a:prstGeom prst="rect">
            <a:avLst/>
          </a:prstGeom>
          <a:noFill/>
          <a:ln>
            <a:noFill/>
          </a:ln>
        </p:spPr>
        <p:txBody>
          <a:bodyPr wrap="none" rtlCol="0">
            <a:spAutoFit/>
          </a:bodyPr>
          <a:lstStyle/>
          <a:p>
            <a:r>
              <a:rPr lang="de-DE" sz="1399" b="1" dirty="0"/>
              <a:t>….</a:t>
            </a:r>
          </a:p>
        </p:txBody>
      </p:sp>
      <p:sp>
        <p:nvSpPr>
          <p:cNvPr id="59" name="Textfeld 58">
            <a:extLst>
              <a:ext uri="{FF2B5EF4-FFF2-40B4-BE49-F238E27FC236}">
                <a16:creationId xmlns:a16="http://schemas.microsoft.com/office/drawing/2014/main" id="{A80473BC-F8CC-4303-B103-98269FA269B0}"/>
              </a:ext>
            </a:extLst>
          </p:cNvPr>
          <p:cNvSpPr txBox="1"/>
          <p:nvPr/>
        </p:nvSpPr>
        <p:spPr>
          <a:xfrm>
            <a:off x="9461972" y="5673070"/>
            <a:ext cx="360996" cy="307648"/>
          </a:xfrm>
          <a:prstGeom prst="rect">
            <a:avLst/>
          </a:prstGeom>
          <a:noFill/>
          <a:ln>
            <a:noFill/>
          </a:ln>
        </p:spPr>
        <p:txBody>
          <a:bodyPr wrap="none" rtlCol="0">
            <a:spAutoFit/>
          </a:bodyPr>
          <a:lstStyle/>
          <a:p>
            <a:r>
              <a:rPr lang="de-DE" sz="1399" b="1" dirty="0"/>
              <a:t>….</a:t>
            </a:r>
          </a:p>
        </p:txBody>
      </p:sp>
      <p:sp>
        <p:nvSpPr>
          <p:cNvPr id="60" name="Textfeld 59">
            <a:extLst>
              <a:ext uri="{FF2B5EF4-FFF2-40B4-BE49-F238E27FC236}">
                <a16:creationId xmlns:a16="http://schemas.microsoft.com/office/drawing/2014/main" id="{1D1F7AC8-3ED7-4489-B5ED-BEB459415A05}"/>
              </a:ext>
            </a:extLst>
          </p:cNvPr>
          <p:cNvSpPr txBox="1"/>
          <p:nvPr/>
        </p:nvSpPr>
        <p:spPr>
          <a:xfrm>
            <a:off x="8475537" y="5695175"/>
            <a:ext cx="360996" cy="307648"/>
          </a:xfrm>
          <a:prstGeom prst="rect">
            <a:avLst/>
          </a:prstGeom>
          <a:noFill/>
          <a:ln>
            <a:noFill/>
          </a:ln>
        </p:spPr>
        <p:txBody>
          <a:bodyPr wrap="none" rtlCol="0">
            <a:spAutoFit/>
          </a:bodyPr>
          <a:lstStyle/>
          <a:p>
            <a:r>
              <a:rPr lang="de-DE" sz="1399" b="1" dirty="0"/>
              <a:t>….</a:t>
            </a:r>
          </a:p>
        </p:txBody>
      </p:sp>
      <p:sp>
        <p:nvSpPr>
          <p:cNvPr id="61" name="Textfeld 60">
            <a:extLst>
              <a:ext uri="{FF2B5EF4-FFF2-40B4-BE49-F238E27FC236}">
                <a16:creationId xmlns:a16="http://schemas.microsoft.com/office/drawing/2014/main" id="{53FC46DC-B311-4FCC-A01F-2DD79F7E89A0}"/>
              </a:ext>
            </a:extLst>
          </p:cNvPr>
          <p:cNvSpPr txBox="1"/>
          <p:nvPr/>
        </p:nvSpPr>
        <p:spPr>
          <a:xfrm>
            <a:off x="2682249" y="5712554"/>
            <a:ext cx="360996" cy="307648"/>
          </a:xfrm>
          <a:prstGeom prst="rect">
            <a:avLst/>
          </a:prstGeom>
          <a:noFill/>
          <a:ln>
            <a:noFill/>
          </a:ln>
        </p:spPr>
        <p:txBody>
          <a:bodyPr wrap="none" rtlCol="0">
            <a:spAutoFit/>
          </a:bodyPr>
          <a:lstStyle/>
          <a:p>
            <a:r>
              <a:rPr lang="de-DE" sz="1399" b="1" dirty="0"/>
              <a:t>….</a:t>
            </a:r>
          </a:p>
        </p:txBody>
      </p:sp>
    </p:spTree>
    <p:extLst>
      <p:ext uri="{BB962C8B-B14F-4D97-AF65-F5344CB8AC3E}">
        <p14:creationId xmlns:p14="http://schemas.microsoft.com/office/powerpoint/2010/main" val="1389399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C2BC7C93-C9A7-4B05-95BB-9913172CA1DC}"/>
              </a:ext>
            </a:extLst>
          </p:cNvPr>
          <p:cNvSpPr/>
          <p:nvPr/>
        </p:nvSpPr>
        <p:spPr>
          <a:xfrm>
            <a:off x="219113" y="2727891"/>
            <a:ext cx="5083668" cy="3488068"/>
          </a:xfrm>
          <a:prstGeom prst="rect">
            <a:avLst/>
          </a:prstGeom>
          <a:solidFill>
            <a:schemeClr val="accent4">
              <a:lumMod val="20000"/>
              <a:lumOff val="80000"/>
            </a:schemeClr>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dirty="0"/>
          </a:p>
        </p:txBody>
      </p:sp>
      <p:sp>
        <p:nvSpPr>
          <p:cNvPr id="7" name="Rechteck: abgerundete Ecken 6">
            <a:extLst>
              <a:ext uri="{FF2B5EF4-FFF2-40B4-BE49-F238E27FC236}">
                <a16:creationId xmlns:a16="http://schemas.microsoft.com/office/drawing/2014/main" id="{5F90A263-ABA2-43AB-89BE-DCECA72F5E21}"/>
              </a:ext>
            </a:extLst>
          </p:cNvPr>
          <p:cNvSpPr/>
          <p:nvPr/>
        </p:nvSpPr>
        <p:spPr>
          <a:xfrm>
            <a:off x="1336733" y="2843579"/>
            <a:ext cx="3022948" cy="721003"/>
          </a:xfrm>
          <a:prstGeom prst="roundRect">
            <a:avLst/>
          </a:prstGeom>
          <a:solidFill>
            <a:schemeClr val="bg1">
              <a:lumMod val="8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199" b="1" dirty="0">
                <a:solidFill>
                  <a:schemeClr val="tx1"/>
                </a:solidFill>
              </a:rPr>
              <a:t>Schulische Delegierte </a:t>
            </a:r>
            <a:r>
              <a:rPr lang="de-DE" sz="1199" dirty="0">
                <a:solidFill>
                  <a:schemeClr val="tx1"/>
                </a:solidFill>
              </a:rPr>
              <a:t>für die Wahl des Stadtelternbeirates Schule 1</a:t>
            </a:r>
            <a:br>
              <a:rPr lang="de-DE" sz="1199" dirty="0">
                <a:solidFill>
                  <a:schemeClr val="tx1"/>
                </a:solidFill>
              </a:rPr>
            </a:br>
            <a:r>
              <a:rPr lang="de-DE" sz="1001" dirty="0">
                <a:solidFill>
                  <a:schemeClr val="tx1"/>
                </a:solidFill>
              </a:rPr>
              <a:t>(Anzahl abhängig von der Größe der Schule)</a:t>
            </a:r>
          </a:p>
        </p:txBody>
      </p:sp>
      <p:sp>
        <p:nvSpPr>
          <p:cNvPr id="8" name="Rechteck 7">
            <a:extLst>
              <a:ext uri="{FF2B5EF4-FFF2-40B4-BE49-F238E27FC236}">
                <a16:creationId xmlns:a16="http://schemas.microsoft.com/office/drawing/2014/main" id="{7FE13CBF-348E-4826-BC3E-8FDE5CD7AF2C}"/>
              </a:ext>
            </a:extLst>
          </p:cNvPr>
          <p:cNvSpPr/>
          <p:nvPr/>
        </p:nvSpPr>
        <p:spPr>
          <a:xfrm>
            <a:off x="433309" y="5724199"/>
            <a:ext cx="1045683" cy="3271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1" dirty="0">
                <a:solidFill>
                  <a:schemeClr val="tx1"/>
                </a:solidFill>
              </a:rPr>
              <a:t>Eltern einer Klasse</a:t>
            </a:r>
          </a:p>
        </p:txBody>
      </p:sp>
      <p:sp>
        <p:nvSpPr>
          <p:cNvPr id="9" name="Rechteck 8">
            <a:extLst>
              <a:ext uri="{FF2B5EF4-FFF2-40B4-BE49-F238E27FC236}">
                <a16:creationId xmlns:a16="http://schemas.microsoft.com/office/drawing/2014/main" id="{FAA11549-B068-4161-9019-48BDB6A0ACBF}"/>
              </a:ext>
            </a:extLst>
          </p:cNvPr>
          <p:cNvSpPr/>
          <p:nvPr/>
        </p:nvSpPr>
        <p:spPr>
          <a:xfrm>
            <a:off x="2536223" y="5720002"/>
            <a:ext cx="679511" cy="3271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10" name="Rechteck 9">
            <a:extLst>
              <a:ext uri="{FF2B5EF4-FFF2-40B4-BE49-F238E27FC236}">
                <a16:creationId xmlns:a16="http://schemas.microsoft.com/office/drawing/2014/main" id="{5931C284-F950-47DE-95C8-30A5B3E076E1}"/>
              </a:ext>
            </a:extLst>
          </p:cNvPr>
          <p:cNvSpPr/>
          <p:nvPr/>
        </p:nvSpPr>
        <p:spPr>
          <a:xfrm>
            <a:off x="1601438" y="5719298"/>
            <a:ext cx="679511" cy="3271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11" name="Rechteck: abgerundete Ecken 10">
            <a:extLst>
              <a:ext uri="{FF2B5EF4-FFF2-40B4-BE49-F238E27FC236}">
                <a16:creationId xmlns:a16="http://schemas.microsoft.com/office/drawing/2014/main" id="{0B96DEE9-688B-4802-9A63-DDC8B0205AC1}"/>
              </a:ext>
            </a:extLst>
          </p:cNvPr>
          <p:cNvSpPr/>
          <p:nvPr/>
        </p:nvSpPr>
        <p:spPr>
          <a:xfrm>
            <a:off x="810809" y="5187298"/>
            <a:ext cx="518720" cy="327172"/>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a:t>
            </a:r>
          </a:p>
        </p:txBody>
      </p:sp>
      <p:sp>
        <p:nvSpPr>
          <p:cNvPr id="12" name="Rechteck: abgerundete Ecken 11">
            <a:extLst>
              <a:ext uri="{FF2B5EF4-FFF2-40B4-BE49-F238E27FC236}">
                <a16:creationId xmlns:a16="http://schemas.microsoft.com/office/drawing/2014/main" id="{ABDC5C55-F74F-4688-A1F4-CC87E7EF12E2}"/>
              </a:ext>
            </a:extLst>
          </p:cNvPr>
          <p:cNvSpPr/>
          <p:nvPr/>
        </p:nvSpPr>
        <p:spPr>
          <a:xfrm>
            <a:off x="433302" y="4381962"/>
            <a:ext cx="4664279" cy="1187039"/>
          </a:xfrm>
          <a:prstGeom prst="roundRect">
            <a:avLst/>
          </a:prstGeom>
          <a:solidFill>
            <a:schemeClr val="bg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sz="1199" b="1" dirty="0">
              <a:solidFill>
                <a:schemeClr val="tx1"/>
              </a:solidFill>
            </a:endParaRPr>
          </a:p>
        </p:txBody>
      </p:sp>
      <p:sp>
        <p:nvSpPr>
          <p:cNvPr id="13" name="Rechteck: abgerundete Ecken 12">
            <a:extLst>
              <a:ext uri="{FF2B5EF4-FFF2-40B4-BE49-F238E27FC236}">
                <a16:creationId xmlns:a16="http://schemas.microsoft.com/office/drawing/2014/main" id="{041D55CF-4747-4835-8DE7-DC9781A32951}"/>
              </a:ext>
            </a:extLst>
          </p:cNvPr>
          <p:cNvSpPr/>
          <p:nvPr/>
        </p:nvSpPr>
        <p:spPr>
          <a:xfrm>
            <a:off x="3738612" y="4465139"/>
            <a:ext cx="1187707" cy="327172"/>
          </a:xfrm>
          <a:prstGeom prst="roundRect">
            <a:avLst/>
          </a:prstGeom>
          <a:solidFill>
            <a:schemeClr val="bg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Vertretung </a:t>
            </a:r>
            <a:r>
              <a:rPr lang="de-DE" sz="1001" dirty="0" err="1">
                <a:solidFill>
                  <a:schemeClr val="tx1"/>
                </a:solidFill>
              </a:rPr>
              <a:t>ausländ</a:t>
            </a:r>
            <a:r>
              <a:rPr lang="de-DE" sz="1001" dirty="0">
                <a:solidFill>
                  <a:schemeClr val="tx1"/>
                </a:solidFill>
              </a:rPr>
              <a:t>. Eltern</a:t>
            </a:r>
          </a:p>
        </p:txBody>
      </p:sp>
      <p:sp>
        <p:nvSpPr>
          <p:cNvPr id="14" name="Pfeil: nach rechts 13">
            <a:extLst>
              <a:ext uri="{FF2B5EF4-FFF2-40B4-BE49-F238E27FC236}">
                <a16:creationId xmlns:a16="http://schemas.microsoft.com/office/drawing/2014/main" id="{A646D7CF-B1B7-4B99-A87F-CC7F5FFF8BAE}"/>
              </a:ext>
            </a:extLst>
          </p:cNvPr>
          <p:cNvSpPr/>
          <p:nvPr/>
        </p:nvSpPr>
        <p:spPr>
          <a:xfrm rot="16200000">
            <a:off x="2788246" y="5482313"/>
            <a:ext cx="178967" cy="32717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15" name="Pfeil: nach rechts 14">
            <a:extLst>
              <a:ext uri="{FF2B5EF4-FFF2-40B4-BE49-F238E27FC236}">
                <a16:creationId xmlns:a16="http://schemas.microsoft.com/office/drawing/2014/main" id="{5BFA018F-3D0D-499B-B54C-F3B89E58B2AC}"/>
              </a:ext>
            </a:extLst>
          </p:cNvPr>
          <p:cNvSpPr/>
          <p:nvPr/>
        </p:nvSpPr>
        <p:spPr>
          <a:xfrm rot="16200000">
            <a:off x="955621" y="5466230"/>
            <a:ext cx="178967" cy="32717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16" name="Pfeil: nach rechts 15">
            <a:extLst>
              <a:ext uri="{FF2B5EF4-FFF2-40B4-BE49-F238E27FC236}">
                <a16:creationId xmlns:a16="http://schemas.microsoft.com/office/drawing/2014/main" id="{18D161E3-EC7E-4403-9D56-1391B31978CC}"/>
              </a:ext>
            </a:extLst>
          </p:cNvPr>
          <p:cNvSpPr/>
          <p:nvPr/>
        </p:nvSpPr>
        <p:spPr>
          <a:xfrm rot="16200000">
            <a:off x="1818401" y="5494893"/>
            <a:ext cx="178967" cy="32717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17" name="Pfeil: nach rechts 16">
            <a:extLst>
              <a:ext uri="{FF2B5EF4-FFF2-40B4-BE49-F238E27FC236}">
                <a16:creationId xmlns:a16="http://schemas.microsoft.com/office/drawing/2014/main" id="{BE1C180D-BCE6-4B74-802E-9AF48BE7BA23}"/>
              </a:ext>
            </a:extLst>
          </p:cNvPr>
          <p:cNvSpPr/>
          <p:nvPr/>
        </p:nvSpPr>
        <p:spPr>
          <a:xfrm rot="16200000">
            <a:off x="3807967" y="5196252"/>
            <a:ext cx="963335" cy="140080"/>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dirty="0"/>
          </a:p>
        </p:txBody>
      </p:sp>
      <p:sp>
        <p:nvSpPr>
          <p:cNvPr id="18" name="Rechteck 17">
            <a:extLst>
              <a:ext uri="{FF2B5EF4-FFF2-40B4-BE49-F238E27FC236}">
                <a16:creationId xmlns:a16="http://schemas.microsoft.com/office/drawing/2014/main" id="{6CAD35C4-5A9E-4D8A-879D-43774C712F11}"/>
              </a:ext>
            </a:extLst>
          </p:cNvPr>
          <p:cNvSpPr/>
          <p:nvPr/>
        </p:nvSpPr>
        <p:spPr>
          <a:xfrm>
            <a:off x="3628178" y="5702528"/>
            <a:ext cx="1469399" cy="34464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1" dirty="0">
                <a:solidFill>
                  <a:schemeClr val="tx1"/>
                </a:solidFill>
              </a:rPr>
              <a:t>Eltern ausländischer Kinder</a:t>
            </a:r>
          </a:p>
        </p:txBody>
      </p:sp>
      <p:sp>
        <p:nvSpPr>
          <p:cNvPr id="19" name="Rechteck: abgerundete Ecken 18">
            <a:extLst>
              <a:ext uri="{FF2B5EF4-FFF2-40B4-BE49-F238E27FC236}">
                <a16:creationId xmlns:a16="http://schemas.microsoft.com/office/drawing/2014/main" id="{304FD93C-C95A-4A84-A064-4A600A8ACC0D}"/>
              </a:ext>
            </a:extLst>
          </p:cNvPr>
          <p:cNvSpPr/>
          <p:nvPr/>
        </p:nvSpPr>
        <p:spPr>
          <a:xfrm>
            <a:off x="960613" y="4737351"/>
            <a:ext cx="768628" cy="481668"/>
          </a:xfrm>
          <a:prstGeom prst="roundRect">
            <a:avLst/>
          </a:prstGeom>
          <a:solidFill>
            <a:schemeClr val="bg2">
              <a:lumMod val="9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Vertreter Klassen-EB</a:t>
            </a:r>
          </a:p>
        </p:txBody>
      </p:sp>
      <p:sp>
        <p:nvSpPr>
          <p:cNvPr id="20" name="Rechteck: abgerundete Ecken 19">
            <a:extLst>
              <a:ext uri="{FF2B5EF4-FFF2-40B4-BE49-F238E27FC236}">
                <a16:creationId xmlns:a16="http://schemas.microsoft.com/office/drawing/2014/main" id="{889685C2-B184-45D1-AB26-3CD1A35311CE}"/>
              </a:ext>
            </a:extLst>
          </p:cNvPr>
          <p:cNvSpPr/>
          <p:nvPr/>
        </p:nvSpPr>
        <p:spPr>
          <a:xfrm>
            <a:off x="1879741" y="4743822"/>
            <a:ext cx="768628" cy="481668"/>
          </a:xfrm>
          <a:prstGeom prst="roundRect">
            <a:avLst/>
          </a:prstGeom>
          <a:solidFill>
            <a:schemeClr val="bg2">
              <a:lumMod val="9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Vertreter Klassen-EB</a:t>
            </a:r>
          </a:p>
        </p:txBody>
      </p:sp>
      <p:sp>
        <p:nvSpPr>
          <p:cNvPr id="21" name="Rechteck: abgerundete Ecken 20">
            <a:extLst>
              <a:ext uri="{FF2B5EF4-FFF2-40B4-BE49-F238E27FC236}">
                <a16:creationId xmlns:a16="http://schemas.microsoft.com/office/drawing/2014/main" id="{9AB70AA4-EBCD-45D9-A801-BE0115E82C53}"/>
              </a:ext>
            </a:extLst>
          </p:cNvPr>
          <p:cNvSpPr/>
          <p:nvPr/>
        </p:nvSpPr>
        <p:spPr>
          <a:xfrm>
            <a:off x="2794927" y="4729970"/>
            <a:ext cx="768628" cy="481668"/>
          </a:xfrm>
          <a:prstGeom prst="roundRect">
            <a:avLst/>
          </a:prstGeom>
          <a:solidFill>
            <a:schemeClr val="bg2">
              <a:lumMod val="9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Vertreter Klassen-EB</a:t>
            </a:r>
          </a:p>
        </p:txBody>
      </p:sp>
      <p:sp>
        <p:nvSpPr>
          <p:cNvPr id="22" name="Rechteck: abgerundete Ecken 21">
            <a:extLst>
              <a:ext uri="{FF2B5EF4-FFF2-40B4-BE49-F238E27FC236}">
                <a16:creationId xmlns:a16="http://schemas.microsoft.com/office/drawing/2014/main" id="{3A5A9BE0-2C3C-452C-844E-3B8D4268B227}"/>
              </a:ext>
            </a:extLst>
          </p:cNvPr>
          <p:cNvSpPr/>
          <p:nvPr/>
        </p:nvSpPr>
        <p:spPr>
          <a:xfrm>
            <a:off x="2543697" y="5197787"/>
            <a:ext cx="706444" cy="327172"/>
          </a:xfrm>
          <a:prstGeom prst="roundRect">
            <a:avLst/>
          </a:prstGeom>
          <a:solidFill>
            <a:schemeClr val="bg1">
              <a:lumMod val="75000"/>
            </a:schemeClr>
          </a:solidFill>
          <a:ln w="63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a:t>
            </a:r>
          </a:p>
        </p:txBody>
      </p:sp>
      <p:sp>
        <p:nvSpPr>
          <p:cNvPr id="23" name="Rechteck: abgerundete Ecken 22">
            <a:extLst>
              <a:ext uri="{FF2B5EF4-FFF2-40B4-BE49-F238E27FC236}">
                <a16:creationId xmlns:a16="http://schemas.microsoft.com/office/drawing/2014/main" id="{816FEF9C-420B-4480-A392-98F0FA5D4118}"/>
              </a:ext>
            </a:extLst>
          </p:cNvPr>
          <p:cNvSpPr/>
          <p:nvPr/>
        </p:nvSpPr>
        <p:spPr>
          <a:xfrm>
            <a:off x="1629462" y="5187307"/>
            <a:ext cx="768628" cy="343951"/>
          </a:xfrm>
          <a:prstGeom prst="roundRect">
            <a:avLst/>
          </a:prstGeom>
          <a:solidFill>
            <a:schemeClr val="bg1">
              <a:lumMod val="75000"/>
            </a:schemeClr>
          </a:solidFill>
          <a:ln w="63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a:t>
            </a:r>
          </a:p>
        </p:txBody>
      </p:sp>
      <p:sp>
        <p:nvSpPr>
          <p:cNvPr id="24" name="Rechteck: abgerundete Ecken 23">
            <a:extLst>
              <a:ext uri="{FF2B5EF4-FFF2-40B4-BE49-F238E27FC236}">
                <a16:creationId xmlns:a16="http://schemas.microsoft.com/office/drawing/2014/main" id="{D1890C3F-1A14-4332-BF18-0A4221C28357}"/>
              </a:ext>
            </a:extLst>
          </p:cNvPr>
          <p:cNvSpPr/>
          <p:nvPr/>
        </p:nvSpPr>
        <p:spPr>
          <a:xfrm>
            <a:off x="715631" y="5202329"/>
            <a:ext cx="672111" cy="327172"/>
          </a:xfrm>
          <a:prstGeom prst="roundRect">
            <a:avLst/>
          </a:prstGeom>
          <a:solidFill>
            <a:schemeClr val="bg1">
              <a:lumMod val="75000"/>
            </a:schemeClr>
          </a:solidFill>
          <a:ln w="63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 </a:t>
            </a:r>
          </a:p>
        </p:txBody>
      </p:sp>
      <p:sp>
        <p:nvSpPr>
          <p:cNvPr id="25" name="Textfeld 24">
            <a:extLst>
              <a:ext uri="{FF2B5EF4-FFF2-40B4-BE49-F238E27FC236}">
                <a16:creationId xmlns:a16="http://schemas.microsoft.com/office/drawing/2014/main" id="{5F117C95-2457-408C-98A9-27B566D06197}"/>
              </a:ext>
            </a:extLst>
          </p:cNvPr>
          <p:cNvSpPr txBox="1"/>
          <p:nvPr/>
        </p:nvSpPr>
        <p:spPr>
          <a:xfrm>
            <a:off x="840350" y="4351963"/>
            <a:ext cx="1462516" cy="307648"/>
          </a:xfrm>
          <a:prstGeom prst="rect">
            <a:avLst/>
          </a:prstGeom>
          <a:noFill/>
          <a:ln>
            <a:noFill/>
          </a:ln>
        </p:spPr>
        <p:txBody>
          <a:bodyPr wrap="none" rtlCol="0">
            <a:spAutoFit/>
          </a:bodyPr>
          <a:lstStyle/>
          <a:p>
            <a:r>
              <a:rPr lang="de-DE" sz="1399" b="1" dirty="0"/>
              <a:t>Schulelternbeirat</a:t>
            </a:r>
          </a:p>
        </p:txBody>
      </p:sp>
      <p:sp>
        <p:nvSpPr>
          <p:cNvPr id="26" name="Rechteck: abgerundete Ecken 25">
            <a:extLst>
              <a:ext uri="{FF2B5EF4-FFF2-40B4-BE49-F238E27FC236}">
                <a16:creationId xmlns:a16="http://schemas.microsoft.com/office/drawing/2014/main" id="{994EE84F-FF1E-4D47-8437-007068A43D5C}"/>
              </a:ext>
            </a:extLst>
          </p:cNvPr>
          <p:cNvSpPr/>
          <p:nvPr/>
        </p:nvSpPr>
        <p:spPr>
          <a:xfrm>
            <a:off x="4192701" y="297826"/>
            <a:ext cx="4229960" cy="1078685"/>
          </a:xfrm>
          <a:prstGeom prst="roundRect">
            <a:avLst/>
          </a:prstGeom>
          <a:solidFill>
            <a:schemeClr val="bg1"/>
          </a:solidFill>
          <a:ln w="19050">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sz="1352" b="1" dirty="0">
              <a:solidFill>
                <a:schemeClr val="tx1"/>
              </a:solidFill>
            </a:endParaRPr>
          </a:p>
        </p:txBody>
      </p:sp>
      <p:sp>
        <p:nvSpPr>
          <p:cNvPr id="27" name="Pfeil: nach rechts 26">
            <a:extLst>
              <a:ext uri="{FF2B5EF4-FFF2-40B4-BE49-F238E27FC236}">
                <a16:creationId xmlns:a16="http://schemas.microsoft.com/office/drawing/2014/main" id="{6DB094DD-F166-477A-ADC6-68D53DE572F3}"/>
              </a:ext>
            </a:extLst>
          </p:cNvPr>
          <p:cNvSpPr/>
          <p:nvPr/>
        </p:nvSpPr>
        <p:spPr>
          <a:xfrm rot="16200000">
            <a:off x="2360553" y="3890773"/>
            <a:ext cx="791983" cy="143839"/>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dirty="0"/>
          </a:p>
        </p:txBody>
      </p:sp>
      <p:sp>
        <p:nvSpPr>
          <p:cNvPr id="28" name="Textfeld 27">
            <a:extLst>
              <a:ext uri="{FF2B5EF4-FFF2-40B4-BE49-F238E27FC236}">
                <a16:creationId xmlns:a16="http://schemas.microsoft.com/office/drawing/2014/main" id="{AC147BAE-761F-4BB5-A7B5-39B95FCE2069}"/>
              </a:ext>
            </a:extLst>
          </p:cNvPr>
          <p:cNvSpPr txBox="1"/>
          <p:nvPr/>
        </p:nvSpPr>
        <p:spPr>
          <a:xfrm>
            <a:off x="201748" y="2727880"/>
            <a:ext cx="801823" cy="307648"/>
          </a:xfrm>
          <a:prstGeom prst="rect">
            <a:avLst/>
          </a:prstGeom>
          <a:noFill/>
          <a:ln>
            <a:noFill/>
          </a:ln>
        </p:spPr>
        <p:txBody>
          <a:bodyPr wrap="none" rtlCol="0">
            <a:spAutoFit/>
          </a:bodyPr>
          <a:lstStyle/>
          <a:p>
            <a:r>
              <a:rPr lang="de-DE" sz="1399" b="1" dirty="0"/>
              <a:t>Schule 1</a:t>
            </a:r>
          </a:p>
        </p:txBody>
      </p:sp>
      <p:sp>
        <p:nvSpPr>
          <p:cNvPr id="29" name="Rechteck 28">
            <a:extLst>
              <a:ext uri="{FF2B5EF4-FFF2-40B4-BE49-F238E27FC236}">
                <a16:creationId xmlns:a16="http://schemas.microsoft.com/office/drawing/2014/main" id="{219782FE-A660-438D-BCF3-8B021BE0F6C9}"/>
              </a:ext>
            </a:extLst>
          </p:cNvPr>
          <p:cNvSpPr/>
          <p:nvPr/>
        </p:nvSpPr>
        <p:spPr>
          <a:xfrm>
            <a:off x="6968569" y="2718366"/>
            <a:ext cx="5098399" cy="3488068"/>
          </a:xfrm>
          <a:prstGeom prst="rect">
            <a:avLst/>
          </a:prstGeom>
          <a:solidFill>
            <a:schemeClr val="accent4">
              <a:lumMod val="20000"/>
              <a:lumOff val="80000"/>
            </a:schemeClr>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dirty="0"/>
          </a:p>
        </p:txBody>
      </p:sp>
      <p:sp>
        <p:nvSpPr>
          <p:cNvPr id="30" name="Rechteck: abgerundete Ecken 29">
            <a:extLst>
              <a:ext uri="{FF2B5EF4-FFF2-40B4-BE49-F238E27FC236}">
                <a16:creationId xmlns:a16="http://schemas.microsoft.com/office/drawing/2014/main" id="{AFCFB367-8C80-4EDE-882E-6E33441CFBCA}"/>
              </a:ext>
            </a:extLst>
          </p:cNvPr>
          <p:cNvSpPr/>
          <p:nvPr/>
        </p:nvSpPr>
        <p:spPr>
          <a:xfrm>
            <a:off x="8181031" y="2833708"/>
            <a:ext cx="3022948" cy="721003"/>
          </a:xfrm>
          <a:prstGeom prst="roundRect">
            <a:avLst/>
          </a:prstGeom>
          <a:solidFill>
            <a:schemeClr val="bg1">
              <a:lumMod val="8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199" b="1" dirty="0">
                <a:solidFill>
                  <a:schemeClr val="tx1"/>
                </a:solidFill>
              </a:rPr>
              <a:t>Schulische Delegierte </a:t>
            </a:r>
            <a:r>
              <a:rPr lang="de-DE" sz="1199" dirty="0">
                <a:solidFill>
                  <a:schemeClr val="tx1"/>
                </a:solidFill>
              </a:rPr>
              <a:t>für die Wahl des Stadtelternbeirates Schule n</a:t>
            </a:r>
          </a:p>
          <a:p>
            <a:pPr algn="ctr"/>
            <a:r>
              <a:rPr lang="de-DE" sz="1001" dirty="0">
                <a:solidFill>
                  <a:schemeClr val="tx1"/>
                </a:solidFill>
              </a:rPr>
              <a:t>(Anzahl abhängig von der Größe der Schule)</a:t>
            </a:r>
          </a:p>
        </p:txBody>
      </p:sp>
      <p:sp>
        <p:nvSpPr>
          <p:cNvPr id="31" name="Rechteck 30">
            <a:extLst>
              <a:ext uri="{FF2B5EF4-FFF2-40B4-BE49-F238E27FC236}">
                <a16:creationId xmlns:a16="http://schemas.microsoft.com/office/drawing/2014/main" id="{D163C243-3BA2-4650-90AD-F5D1199E33C6}"/>
              </a:ext>
            </a:extLst>
          </p:cNvPr>
          <p:cNvSpPr/>
          <p:nvPr/>
        </p:nvSpPr>
        <p:spPr>
          <a:xfrm>
            <a:off x="7186529" y="5714669"/>
            <a:ext cx="1045683" cy="3271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1" dirty="0">
                <a:solidFill>
                  <a:schemeClr val="tx1"/>
                </a:solidFill>
              </a:rPr>
              <a:t>Eltern einer Klasse</a:t>
            </a:r>
          </a:p>
        </p:txBody>
      </p:sp>
      <p:sp>
        <p:nvSpPr>
          <p:cNvPr id="32" name="Rechteck 31">
            <a:extLst>
              <a:ext uri="{FF2B5EF4-FFF2-40B4-BE49-F238E27FC236}">
                <a16:creationId xmlns:a16="http://schemas.microsoft.com/office/drawing/2014/main" id="{F60C219F-5FA1-4418-AA72-31B3E6CDD158}"/>
              </a:ext>
            </a:extLst>
          </p:cNvPr>
          <p:cNvSpPr/>
          <p:nvPr/>
        </p:nvSpPr>
        <p:spPr>
          <a:xfrm>
            <a:off x="9289445" y="5710477"/>
            <a:ext cx="679511" cy="3271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33" name="Rechteck 32">
            <a:extLst>
              <a:ext uri="{FF2B5EF4-FFF2-40B4-BE49-F238E27FC236}">
                <a16:creationId xmlns:a16="http://schemas.microsoft.com/office/drawing/2014/main" id="{B7629BD2-7A87-4B0E-9A05-4D17A402DC18}"/>
              </a:ext>
            </a:extLst>
          </p:cNvPr>
          <p:cNvSpPr/>
          <p:nvPr/>
        </p:nvSpPr>
        <p:spPr>
          <a:xfrm>
            <a:off x="8354658" y="5709779"/>
            <a:ext cx="679511" cy="3271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34" name="Rechteck: abgerundete Ecken 33">
            <a:extLst>
              <a:ext uri="{FF2B5EF4-FFF2-40B4-BE49-F238E27FC236}">
                <a16:creationId xmlns:a16="http://schemas.microsoft.com/office/drawing/2014/main" id="{0D41F5D7-DFB8-4D3D-89BE-B69396311F1B}"/>
              </a:ext>
            </a:extLst>
          </p:cNvPr>
          <p:cNvSpPr/>
          <p:nvPr/>
        </p:nvSpPr>
        <p:spPr>
          <a:xfrm>
            <a:off x="7564036" y="5177771"/>
            <a:ext cx="518720" cy="327172"/>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a:t>
            </a:r>
          </a:p>
        </p:txBody>
      </p:sp>
      <p:sp>
        <p:nvSpPr>
          <p:cNvPr id="35" name="Rechteck: abgerundete Ecken 34">
            <a:extLst>
              <a:ext uri="{FF2B5EF4-FFF2-40B4-BE49-F238E27FC236}">
                <a16:creationId xmlns:a16="http://schemas.microsoft.com/office/drawing/2014/main" id="{7B5B695F-EC8C-49FF-AB81-76FA76E99237}"/>
              </a:ext>
            </a:extLst>
          </p:cNvPr>
          <p:cNvSpPr/>
          <p:nvPr/>
        </p:nvSpPr>
        <p:spPr>
          <a:xfrm>
            <a:off x="7186526" y="4372438"/>
            <a:ext cx="4664279" cy="1187039"/>
          </a:xfrm>
          <a:prstGeom prst="roundRect">
            <a:avLst/>
          </a:prstGeom>
          <a:solidFill>
            <a:schemeClr val="bg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sz="1199" b="1" dirty="0">
              <a:solidFill>
                <a:schemeClr val="tx1"/>
              </a:solidFill>
            </a:endParaRPr>
          </a:p>
        </p:txBody>
      </p:sp>
      <p:sp>
        <p:nvSpPr>
          <p:cNvPr id="36" name="Rechteck: abgerundete Ecken 35">
            <a:extLst>
              <a:ext uri="{FF2B5EF4-FFF2-40B4-BE49-F238E27FC236}">
                <a16:creationId xmlns:a16="http://schemas.microsoft.com/office/drawing/2014/main" id="{3D8C9DFE-1794-47B0-8187-8868B34298F9}"/>
              </a:ext>
            </a:extLst>
          </p:cNvPr>
          <p:cNvSpPr/>
          <p:nvPr/>
        </p:nvSpPr>
        <p:spPr>
          <a:xfrm>
            <a:off x="10491839" y="4455615"/>
            <a:ext cx="1187707" cy="327172"/>
          </a:xfrm>
          <a:prstGeom prst="roundRect">
            <a:avLst/>
          </a:prstGeom>
          <a:solidFill>
            <a:schemeClr val="bg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Vertretung </a:t>
            </a:r>
            <a:r>
              <a:rPr lang="de-DE" sz="1001" dirty="0" err="1">
                <a:solidFill>
                  <a:schemeClr val="tx1"/>
                </a:solidFill>
              </a:rPr>
              <a:t>ausländ</a:t>
            </a:r>
            <a:r>
              <a:rPr lang="de-DE" sz="1001" dirty="0">
                <a:solidFill>
                  <a:schemeClr val="tx1"/>
                </a:solidFill>
              </a:rPr>
              <a:t>. Eltern</a:t>
            </a:r>
          </a:p>
        </p:txBody>
      </p:sp>
      <p:sp>
        <p:nvSpPr>
          <p:cNvPr id="37" name="Pfeil: nach rechts 36">
            <a:extLst>
              <a:ext uri="{FF2B5EF4-FFF2-40B4-BE49-F238E27FC236}">
                <a16:creationId xmlns:a16="http://schemas.microsoft.com/office/drawing/2014/main" id="{688C691F-B685-41B6-B6E0-88D532AE01B0}"/>
              </a:ext>
            </a:extLst>
          </p:cNvPr>
          <p:cNvSpPr/>
          <p:nvPr/>
        </p:nvSpPr>
        <p:spPr>
          <a:xfrm rot="16200000">
            <a:off x="9541473" y="5472787"/>
            <a:ext cx="178967" cy="32717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38" name="Pfeil: nach rechts 37">
            <a:extLst>
              <a:ext uri="{FF2B5EF4-FFF2-40B4-BE49-F238E27FC236}">
                <a16:creationId xmlns:a16="http://schemas.microsoft.com/office/drawing/2014/main" id="{F84FB337-46C8-4FE0-89B3-F0C808920F30}"/>
              </a:ext>
            </a:extLst>
          </p:cNvPr>
          <p:cNvSpPr/>
          <p:nvPr/>
        </p:nvSpPr>
        <p:spPr>
          <a:xfrm rot="16200000">
            <a:off x="7708845" y="5456705"/>
            <a:ext cx="178967" cy="32717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39" name="Pfeil: nach rechts 38">
            <a:extLst>
              <a:ext uri="{FF2B5EF4-FFF2-40B4-BE49-F238E27FC236}">
                <a16:creationId xmlns:a16="http://schemas.microsoft.com/office/drawing/2014/main" id="{E8B16BF6-F128-4110-AB6C-8E5F1C6415EC}"/>
              </a:ext>
            </a:extLst>
          </p:cNvPr>
          <p:cNvSpPr/>
          <p:nvPr/>
        </p:nvSpPr>
        <p:spPr>
          <a:xfrm rot="16200000">
            <a:off x="8571622" y="5485367"/>
            <a:ext cx="178967" cy="32717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40" name="Pfeil: nach rechts 39">
            <a:extLst>
              <a:ext uri="{FF2B5EF4-FFF2-40B4-BE49-F238E27FC236}">
                <a16:creationId xmlns:a16="http://schemas.microsoft.com/office/drawing/2014/main" id="{0CDFFC84-363A-46C9-8091-809F06A7BFF6}"/>
              </a:ext>
            </a:extLst>
          </p:cNvPr>
          <p:cNvSpPr/>
          <p:nvPr/>
        </p:nvSpPr>
        <p:spPr>
          <a:xfrm rot="16200000">
            <a:off x="10599294" y="5186727"/>
            <a:ext cx="963335" cy="140080"/>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dirty="0"/>
          </a:p>
        </p:txBody>
      </p:sp>
      <p:sp>
        <p:nvSpPr>
          <p:cNvPr id="41" name="Rechteck 40">
            <a:extLst>
              <a:ext uri="{FF2B5EF4-FFF2-40B4-BE49-F238E27FC236}">
                <a16:creationId xmlns:a16="http://schemas.microsoft.com/office/drawing/2014/main" id="{20A99F38-5514-46C5-95EC-353488826140}"/>
              </a:ext>
            </a:extLst>
          </p:cNvPr>
          <p:cNvSpPr/>
          <p:nvPr/>
        </p:nvSpPr>
        <p:spPr>
          <a:xfrm>
            <a:off x="10381403" y="5693000"/>
            <a:ext cx="1469399" cy="34464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1" dirty="0">
                <a:solidFill>
                  <a:schemeClr val="tx1"/>
                </a:solidFill>
              </a:rPr>
              <a:t>Eltern ausländischer Kinder</a:t>
            </a:r>
          </a:p>
        </p:txBody>
      </p:sp>
      <p:sp>
        <p:nvSpPr>
          <p:cNvPr id="42" name="Rechteck: abgerundete Ecken 41">
            <a:extLst>
              <a:ext uri="{FF2B5EF4-FFF2-40B4-BE49-F238E27FC236}">
                <a16:creationId xmlns:a16="http://schemas.microsoft.com/office/drawing/2014/main" id="{DC67A07A-49C6-430B-9747-E7D4DA21E3E3}"/>
              </a:ext>
            </a:extLst>
          </p:cNvPr>
          <p:cNvSpPr/>
          <p:nvPr/>
        </p:nvSpPr>
        <p:spPr>
          <a:xfrm>
            <a:off x="7713838" y="4727823"/>
            <a:ext cx="768628" cy="481668"/>
          </a:xfrm>
          <a:prstGeom prst="roundRect">
            <a:avLst/>
          </a:prstGeom>
          <a:solidFill>
            <a:schemeClr val="bg2">
              <a:lumMod val="9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Vertreter Klassen-EB</a:t>
            </a:r>
          </a:p>
        </p:txBody>
      </p:sp>
      <p:sp>
        <p:nvSpPr>
          <p:cNvPr id="43" name="Rechteck: abgerundete Ecken 42">
            <a:extLst>
              <a:ext uri="{FF2B5EF4-FFF2-40B4-BE49-F238E27FC236}">
                <a16:creationId xmlns:a16="http://schemas.microsoft.com/office/drawing/2014/main" id="{48A4704A-D5CB-4583-96F3-34E4F7BC0491}"/>
              </a:ext>
            </a:extLst>
          </p:cNvPr>
          <p:cNvSpPr/>
          <p:nvPr/>
        </p:nvSpPr>
        <p:spPr>
          <a:xfrm>
            <a:off x="8632969" y="4734297"/>
            <a:ext cx="768628" cy="481668"/>
          </a:xfrm>
          <a:prstGeom prst="roundRect">
            <a:avLst/>
          </a:prstGeom>
          <a:solidFill>
            <a:schemeClr val="bg2">
              <a:lumMod val="9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Vertreter Klassen-EB</a:t>
            </a:r>
          </a:p>
        </p:txBody>
      </p:sp>
      <p:sp>
        <p:nvSpPr>
          <p:cNvPr id="44" name="Rechteck: abgerundete Ecken 43">
            <a:extLst>
              <a:ext uri="{FF2B5EF4-FFF2-40B4-BE49-F238E27FC236}">
                <a16:creationId xmlns:a16="http://schemas.microsoft.com/office/drawing/2014/main" id="{DDF12E36-80CD-4247-8624-F90074924BF8}"/>
              </a:ext>
            </a:extLst>
          </p:cNvPr>
          <p:cNvSpPr/>
          <p:nvPr/>
        </p:nvSpPr>
        <p:spPr>
          <a:xfrm>
            <a:off x="9548151" y="4720445"/>
            <a:ext cx="768628" cy="481668"/>
          </a:xfrm>
          <a:prstGeom prst="roundRect">
            <a:avLst/>
          </a:prstGeom>
          <a:solidFill>
            <a:schemeClr val="bg2">
              <a:lumMod val="9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Vertreter Klassen-EB</a:t>
            </a:r>
          </a:p>
        </p:txBody>
      </p:sp>
      <p:sp>
        <p:nvSpPr>
          <p:cNvPr id="45" name="Rechteck: abgerundete Ecken 44">
            <a:extLst>
              <a:ext uri="{FF2B5EF4-FFF2-40B4-BE49-F238E27FC236}">
                <a16:creationId xmlns:a16="http://schemas.microsoft.com/office/drawing/2014/main" id="{27831D65-4FD2-4E88-A794-62DEEBC8E03F}"/>
              </a:ext>
            </a:extLst>
          </p:cNvPr>
          <p:cNvSpPr/>
          <p:nvPr/>
        </p:nvSpPr>
        <p:spPr>
          <a:xfrm>
            <a:off x="9296929" y="5188259"/>
            <a:ext cx="706444" cy="327172"/>
          </a:xfrm>
          <a:prstGeom prst="roundRect">
            <a:avLst/>
          </a:prstGeom>
          <a:solidFill>
            <a:schemeClr val="bg1">
              <a:lumMod val="75000"/>
            </a:schemeClr>
          </a:solidFill>
          <a:ln w="63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a:t>
            </a:r>
          </a:p>
        </p:txBody>
      </p:sp>
      <p:sp>
        <p:nvSpPr>
          <p:cNvPr id="46" name="Rechteck: abgerundete Ecken 45">
            <a:extLst>
              <a:ext uri="{FF2B5EF4-FFF2-40B4-BE49-F238E27FC236}">
                <a16:creationId xmlns:a16="http://schemas.microsoft.com/office/drawing/2014/main" id="{44AE6971-78F9-4448-86A0-3D557627226B}"/>
              </a:ext>
            </a:extLst>
          </p:cNvPr>
          <p:cNvSpPr/>
          <p:nvPr/>
        </p:nvSpPr>
        <p:spPr>
          <a:xfrm>
            <a:off x="8382687" y="5177783"/>
            <a:ext cx="768628" cy="343951"/>
          </a:xfrm>
          <a:prstGeom prst="roundRect">
            <a:avLst/>
          </a:prstGeom>
          <a:solidFill>
            <a:schemeClr val="bg1">
              <a:lumMod val="75000"/>
            </a:schemeClr>
          </a:solidFill>
          <a:ln w="63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a:t>
            </a:r>
          </a:p>
        </p:txBody>
      </p:sp>
      <p:sp>
        <p:nvSpPr>
          <p:cNvPr id="47" name="Rechteck: abgerundete Ecken 46">
            <a:extLst>
              <a:ext uri="{FF2B5EF4-FFF2-40B4-BE49-F238E27FC236}">
                <a16:creationId xmlns:a16="http://schemas.microsoft.com/office/drawing/2014/main" id="{E0E0BCE6-06E0-4446-B7DE-E35D41BD1230}"/>
              </a:ext>
            </a:extLst>
          </p:cNvPr>
          <p:cNvSpPr/>
          <p:nvPr/>
        </p:nvSpPr>
        <p:spPr>
          <a:xfrm>
            <a:off x="7468861" y="5192803"/>
            <a:ext cx="672111" cy="327172"/>
          </a:xfrm>
          <a:prstGeom prst="roundRect">
            <a:avLst/>
          </a:prstGeom>
          <a:solidFill>
            <a:schemeClr val="bg1">
              <a:lumMod val="75000"/>
            </a:schemeClr>
          </a:solidFill>
          <a:ln w="63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 </a:t>
            </a:r>
          </a:p>
        </p:txBody>
      </p:sp>
      <p:sp>
        <p:nvSpPr>
          <p:cNvPr id="48" name="Textfeld 47">
            <a:extLst>
              <a:ext uri="{FF2B5EF4-FFF2-40B4-BE49-F238E27FC236}">
                <a16:creationId xmlns:a16="http://schemas.microsoft.com/office/drawing/2014/main" id="{F3EFE2DE-BE66-43AA-80DC-30C3F4E48B7D}"/>
              </a:ext>
            </a:extLst>
          </p:cNvPr>
          <p:cNvSpPr txBox="1"/>
          <p:nvPr/>
        </p:nvSpPr>
        <p:spPr>
          <a:xfrm>
            <a:off x="7593574" y="4342436"/>
            <a:ext cx="1462516" cy="307648"/>
          </a:xfrm>
          <a:prstGeom prst="rect">
            <a:avLst/>
          </a:prstGeom>
          <a:noFill/>
          <a:ln>
            <a:noFill/>
          </a:ln>
        </p:spPr>
        <p:txBody>
          <a:bodyPr wrap="none" rtlCol="0">
            <a:spAutoFit/>
          </a:bodyPr>
          <a:lstStyle/>
          <a:p>
            <a:r>
              <a:rPr lang="de-DE" sz="1399" b="1" dirty="0"/>
              <a:t>Schulelternbeirat</a:t>
            </a:r>
          </a:p>
        </p:txBody>
      </p:sp>
      <p:sp>
        <p:nvSpPr>
          <p:cNvPr id="49" name="Pfeil: nach rechts 48">
            <a:extLst>
              <a:ext uri="{FF2B5EF4-FFF2-40B4-BE49-F238E27FC236}">
                <a16:creationId xmlns:a16="http://schemas.microsoft.com/office/drawing/2014/main" id="{70EBB568-8CDD-486C-8ED4-485DF62D974D}"/>
              </a:ext>
            </a:extLst>
          </p:cNvPr>
          <p:cNvSpPr/>
          <p:nvPr/>
        </p:nvSpPr>
        <p:spPr>
          <a:xfrm rot="16200000">
            <a:off x="9222837" y="3886450"/>
            <a:ext cx="791983" cy="133364"/>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dirty="0"/>
          </a:p>
        </p:txBody>
      </p:sp>
      <p:sp>
        <p:nvSpPr>
          <p:cNvPr id="50" name="Textfeld 49">
            <a:extLst>
              <a:ext uri="{FF2B5EF4-FFF2-40B4-BE49-F238E27FC236}">
                <a16:creationId xmlns:a16="http://schemas.microsoft.com/office/drawing/2014/main" id="{B0C09280-EA25-47D8-86DD-9336158FF568}"/>
              </a:ext>
            </a:extLst>
          </p:cNvPr>
          <p:cNvSpPr txBox="1"/>
          <p:nvPr/>
        </p:nvSpPr>
        <p:spPr>
          <a:xfrm>
            <a:off x="6968562" y="2750423"/>
            <a:ext cx="806631" cy="307648"/>
          </a:xfrm>
          <a:prstGeom prst="rect">
            <a:avLst/>
          </a:prstGeom>
          <a:noFill/>
          <a:ln>
            <a:noFill/>
          </a:ln>
        </p:spPr>
        <p:txBody>
          <a:bodyPr wrap="none" rtlCol="0">
            <a:spAutoFit/>
          </a:bodyPr>
          <a:lstStyle/>
          <a:p>
            <a:r>
              <a:rPr lang="de-DE" sz="1399" b="1" dirty="0"/>
              <a:t>Schule n</a:t>
            </a:r>
          </a:p>
        </p:txBody>
      </p:sp>
      <p:sp>
        <p:nvSpPr>
          <p:cNvPr id="51" name="Textfeld 50">
            <a:extLst>
              <a:ext uri="{FF2B5EF4-FFF2-40B4-BE49-F238E27FC236}">
                <a16:creationId xmlns:a16="http://schemas.microsoft.com/office/drawing/2014/main" id="{5C9A0E18-F273-42AF-98C1-336A1F6C1DD1}"/>
              </a:ext>
            </a:extLst>
          </p:cNvPr>
          <p:cNvSpPr txBox="1"/>
          <p:nvPr/>
        </p:nvSpPr>
        <p:spPr>
          <a:xfrm>
            <a:off x="5965805" y="5747954"/>
            <a:ext cx="537327" cy="307648"/>
          </a:xfrm>
          <a:prstGeom prst="rect">
            <a:avLst/>
          </a:prstGeom>
          <a:noFill/>
          <a:ln>
            <a:noFill/>
          </a:ln>
        </p:spPr>
        <p:txBody>
          <a:bodyPr wrap="none" rtlCol="0">
            <a:spAutoFit/>
          </a:bodyPr>
          <a:lstStyle/>
          <a:p>
            <a:r>
              <a:rPr lang="de-DE" sz="1399" b="1" dirty="0"/>
              <a:t>……..</a:t>
            </a:r>
          </a:p>
        </p:txBody>
      </p:sp>
      <p:sp>
        <p:nvSpPr>
          <p:cNvPr id="52" name="Pfeil: nach rechts 51">
            <a:extLst>
              <a:ext uri="{FF2B5EF4-FFF2-40B4-BE49-F238E27FC236}">
                <a16:creationId xmlns:a16="http://schemas.microsoft.com/office/drawing/2014/main" id="{5B4F1EE2-2AE1-4623-AD28-7D4F4AB17508}"/>
              </a:ext>
            </a:extLst>
          </p:cNvPr>
          <p:cNvSpPr/>
          <p:nvPr/>
        </p:nvSpPr>
        <p:spPr>
          <a:xfrm rot="16200000">
            <a:off x="5906588" y="1603060"/>
            <a:ext cx="711259" cy="258141"/>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dirty="0"/>
          </a:p>
        </p:txBody>
      </p:sp>
      <p:sp>
        <p:nvSpPr>
          <p:cNvPr id="53" name="Rechteck 52">
            <a:extLst>
              <a:ext uri="{FF2B5EF4-FFF2-40B4-BE49-F238E27FC236}">
                <a16:creationId xmlns:a16="http://schemas.microsoft.com/office/drawing/2014/main" id="{0D9617E4-F85F-4F0D-8580-9978F9AE6333}"/>
              </a:ext>
            </a:extLst>
          </p:cNvPr>
          <p:cNvSpPr/>
          <p:nvPr/>
        </p:nvSpPr>
        <p:spPr>
          <a:xfrm>
            <a:off x="2714137" y="2043727"/>
            <a:ext cx="6942791" cy="5525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cxnSp>
        <p:nvCxnSpPr>
          <p:cNvPr id="54" name="Gerader Verbinder 53">
            <a:extLst>
              <a:ext uri="{FF2B5EF4-FFF2-40B4-BE49-F238E27FC236}">
                <a16:creationId xmlns:a16="http://schemas.microsoft.com/office/drawing/2014/main" id="{FACFA979-77C3-4031-9B8F-3CE45E33DE9E}"/>
              </a:ext>
            </a:extLst>
          </p:cNvPr>
          <p:cNvCxnSpPr>
            <a:cxnSpLocks/>
          </p:cNvCxnSpPr>
          <p:nvPr/>
        </p:nvCxnSpPr>
        <p:spPr>
          <a:xfrm>
            <a:off x="2752237" y="2076130"/>
            <a:ext cx="0" cy="769151"/>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D59C018B-287B-442F-BFD2-CED2BB5E1E8F}"/>
              </a:ext>
            </a:extLst>
          </p:cNvPr>
          <p:cNvCxnSpPr/>
          <p:nvPr/>
        </p:nvCxnSpPr>
        <p:spPr>
          <a:xfrm>
            <a:off x="9632485" y="2087778"/>
            <a:ext cx="0" cy="769151"/>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Textfeld 55">
            <a:extLst>
              <a:ext uri="{FF2B5EF4-FFF2-40B4-BE49-F238E27FC236}">
                <a16:creationId xmlns:a16="http://schemas.microsoft.com/office/drawing/2014/main" id="{A7159CCE-E057-4453-ABB3-55071F680AB9}"/>
              </a:ext>
            </a:extLst>
          </p:cNvPr>
          <p:cNvSpPr txBox="1"/>
          <p:nvPr/>
        </p:nvSpPr>
        <p:spPr>
          <a:xfrm>
            <a:off x="123631" y="201519"/>
            <a:ext cx="3828648" cy="1599540"/>
          </a:xfrm>
          <a:prstGeom prst="rect">
            <a:avLst/>
          </a:prstGeom>
          <a:noFill/>
        </p:spPr>
        <p:txBody>
          <a:bodyPr wrap="square" rtlCol="0">
            <a:spAutoFit/>
          </a:bodyPr>
          <a:lstStyle/>
          <a:p>
            <a:r>
              <a:rPr lang="de-DE" sz="1399" dirty="0"/>
              <a:t>Delegierte aller Wiesbadener Schulen wählen nach Schulform getrennt  (Gymnasien, Grundschulen, …. ) für zwei Jahre die Mitglieder des Stadtelternbeirates. Dabei richtet sich die Anzahl der Mitglieder pro Schulform nach der Anzahl der SchülerInnen pro Schulform in Wiesbaden. Der </a:t>
            </a:r>
            <a:r>
              <a:rPr lang="de-DE" sz="1399" dirty="0" err="1"/>
              <a:t>StEB</a:t>
            </a:r>
            <a:r>
              <a:rPr lang="de-DE" sz="1399" dirty="0"/>
              <a:t> hat maximal 19 Mitglieder.</a:t>
            </a:r>
          </a:p>
        </p:txBody>
      </p:sp>
      <p:pic>
        <p:nvPicPr>
          <p:cNvPr id="57" name="Grafik 56">
            <a:extLst>
              <a:ext uri="{FF2B5EF4-FFF2-40B4-BE49-F238E27FC236}">
                <a16:creationId xmlns:a16="http://schemas.microsoft.com/office/drawing/2014/main" id="{3AFF6E37-C3A9-403D-A3A7-5D31CF0A02A0}"/>
              </a:ext>
            </a:extLst>
          </p:cNvPr>
          <p:cNvPicPr/>
          <p:nvPr/>
        </p:nvPicPr>
        <p:blipFill>
          <a:blip r:embed="rId2" cstate="email">
            <a:extLst>
              <a:ext uri="{28A0092B-C50C-407E-A947-70E740481C1C}">
                <a14:useLocalDpi xmlns:a14="http://schemas.microsoft.com/office/drawing/2010/main"/>
              </a:ext>
            </a:extLst>
          </a:blip>
          <a:stretch>
            <a:fillRect/>
          </a:stretch>
        </p:blipFill>
        <p:spPr>
          <a:xfrm>
            <a:off x="4729077" y="405686"/>
            <a:ext cx="3330207" cy="874172"/>
          </a:xfrm>
          <a:prstGeom prst="rect">
            <a:avLst/>
          </a:prstGeom>
        </p:spPr>
      </p:pic>
      <p:sp>
        <p:nvSpPr>
          <p:cNvPr id="58" name="Textfeld 57">
            <a:extLst>
              <a:ext uri="{FF2B5EF4-FFF2-40B4-BE49-F238E27FC236}">
                <a16:creationId xmlns:a16="http://schemas.microsoft.com/office/drawing/2014/main" id="{07062F05-49D1-4CB4-B150-512CD930B56E}"/>
              </a:ext>
            </a:extLst>
          </p:cNvPr>
          <p:cNvSpPr txBox="1"/>
          <p:nvPr/>
        </p:nvSpPr>
        <p:spPr>
          <a:xfrm>
            <a:off x="1720636" y="5716670"/>
            <a:ext cx="360996" cy="307648"/>
          </a:xfrm>
          <a:prstGeom prst="rect">
            <a:avLst/>
          </a:prstGeom>
          <a:noFill/>
          <a:ln>
            <a:noFill/>
          </a:ln>
        </p:spPr>
        <p:txBody>
          <a:bodyPr wrap="none" rtlCol="0">
            <a:spAutoFit/>
          </a:bodyPr>
          <a:lstStyle/>
          <a:p>
            <a:r>
              <a:rPr lang="de-DE" sz="1399" b="1" dirty="0"/>
              <a:t>….</a:t>
            </a:r>
          </a:p>
        </p:txBody>
      </p:sp>
      <p:sp>
        <p:nvSpPr>
          <p:cNvPr id="59" name="Textfeld 58">
            <a:extLst>
              <a:ext uri="{FF2B5EF4-FFF2-40B4-BE49-F238E27FC236}">
                <a16:creationId xmlns:a16="http://schemas.microsoft.com/office/drawing/2014/main" id="{A80473BC-F8CC-4303-B103-98269FA269B0}"/>
              </a:ext>
            </a:extLst>
          </p:cNvPr>
          <p:cNvSpPr txBox="1"/>
          <p:nvPr/>
        </p:nvSpPr>
        <p:spPr>
          <a:xfrm>
            <a:off x="9461972" y="5673070"/>
            <a:ext cx="360996" cy="307648"/>
          </a:xfrm>
          <a:prstGeom prst="rect">
            <a:avLst/>
          </a:prstGeom>
          <a:noFill/>
          <a:ln>
            <a:noFill/>
          </a:ln>
        </p:spPr>
        <p:txBody>
          <a:bodyPr wrap="none" rtlCol="0">
            <a:spAutoFit/>
          </a:bodyPr>
          <a:lstStyle/>
          <a:p>
            <a:r>
              <a:rPr lang="de-DE" sz="1399" b="1" dirty="0"/>
              <a:t>….</a:t>
            </a:r>
          </a:p>
        </p:txBody>
      </p:sp>
      <p:sp>
        <p:nvSpPr>
          <p:cNvPr id="60" name="Textfeld 59">
            <a:extLst>
              <a:ext uri="{FF2B5EF4-FFF2-40B4-BE49-F238E27FC236}">
                <a16:creationId xmlns:a16="http://schemas.microsoft.com/office/drawing/2014/main" id="{1D1F7AC8-3ED7-4489-B5ED-BEB459415A05}"/>
              </a:ext>
            </a:extLst>
          </p:cNvPr>
          <p:cNvSpPr txBox="1"/>
          <p:nvPr/>
        </p:nvSpPr>
        <p:spPr>
          <a:xfrm>
            <a:off x="8475537" y="5695175"/>
            <a:ext cx="360996" cy="307648"/>
          </a:xfrm>
          <a:prstGeom prst="rect">
            <a:avLst/>
          </a:prstGeom>
          <a:noFill/>
          <a:ln>
            <a:noFill/>
          </a:ln>
        </p:spPr>
        <p:txBody>
          <a:bodyPr wrap="none" rtlCol="0">
            <a:spAutoFit/>
          </a:bodyPr>
          <a:lstStyle/>
          <a:p>
            <a:r>
              <a:rPr lang="de-DE" sz="1399" b="1" dirty="0"/>
              <a:t>….</a:t>
            </a:r>
          </a:p>
        </p:txBody>
      </p:sp>
      <p:sp>
        <p:nvSpPr>
          <p:cNvPr id="61" name="Textfeld 60">
            <a:extLst>
              <a:ext uri="{FF2B5EF4-FFF2-40B4-BE49-F238E27FC236}">
                <a16:creationId xmlns:a16="http://schemas.microsoft.com/office/drawing/2014/main" id="{53FC46DC-B311-4FCC-A01F-2DD79F7E89A0}"/>
              </a:ext>
            </a:extLst>
          </p:cNvPr>
          <p:cNvSpPr txBox="1"/>
          <p:nvPr/>
        </p:nvSpPr>
        <p:spPr>
          <a:xfrm>
            <a:off x="2682249" y="5712554"/>
            <a:ext cx="360996" cy="307648"/>
          </a:xfrm>
          <a:prstGeom prst="rect">
            <a:avLst/>
          </a:prstGeom>
          <a:noFill/>
          <a:ln>
            <a:noFill/>
          </a:ln>
        </p:spPr>
        <p:txBody>
          <a:bodyPr wrap="none" rtlCol="0">
            <a:spAutoFit/>
          </a:bodyPr>
          <a:lstStyle/>
          <a:p>
            <a:r>
              <a:rPr lang="de-DE" sz="1399" b="1" dirty="0"/>
              <a:t>….</a:t>
            </a:r>
          </a:p>
        </p:txBody>
      </p:sp>
      <p:sp>
        <p:nvSpPr>
          <p:cNvPr id="3" name="Rechteck 2">
            <a:extLst>
              <a:ext uri="{FF2B5EF4-FFF2-40B4-BE49-F238E27FC236}">
                <a16:creationId xmlns:a16="http://schemas.microsoft.com/office/drawing/2014/main" id="{0D4B2FA2-3080-4411-A5F2-EFCF9B8DD816}"/>
              </a:ext>
            </a:extLst>
          </p:cNvPr>
          <p:cNvSpPr/>
          <p:nvPr/>
        </p:nvSpPr>
        <p:spPr>
          <a:xfrm>
            <a:off x="8321525" y="416923"/>
            <a:ext cx="2160144" cy="878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Wahlen am 6.2.21</a:t>
            </a:r>
          </a:p>
        </p:txBody>
      </p:sp>
      <p:sp>
        <p:nvSpPr>
          <p:cNvPr id="4" name="Pfeil: Fünfeck 3">
            <a:extLst>
              <a:ext uri="{FF2B5EF4-FFF2-40B4-BE49-F238E27FC236}">
                <a16:creationId xmlns:a16="http://schemas.microsoft.com/office/drawing/2014/main" id="{413F92D4-BC0D-4ADF-936B-B73A5F894F1D}"/>
              </a:ext>
            </a:extLst>
          </p:cNvPr>
          <p:cNvSpPr/>
          <p:nvPr/>
        </p:nvSpPr>
        <p:spPr>
          <a:xfrm>
            <a:off x="6673896" y="2856929"/>
            <a:ext cx="529498" cy="852582"/>
          </a:xfrm>
          <a:prstGeom prst="homePlate">
            <a:avLst>
              <a:gd name="adj" fmla="val 582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feil: Fünfeck 5">
            <a:extLst>
              <a:ext uri="{FF2B5EF4-FFF2-40B4-BE49-F238E27FC236}">
                <a16:creationId xmlns:a16="http://schemas.microsoft.com/office/drawing/2014/main" id="{7B892FC5-ADA3-432D-85BB-212FB8C24B7D}"/>
              </a:ext>
            </a:extLst>
          </p:cNvPr>
          <p:cNvSpPr/>
          <p:nvPr/>
        </p:nvSpPr>
        <p:spPr>
          <a:xfrm flipH="1">
            <a:off x="4424654" y="2876956"/>
            <a:ext cx="529498" cy="852582"/>
          </a:xfrm>
          <a:prstGeom prst="homePlate">
            <a:avLst>
              <a:gd name="adj" fmla="val 582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5E5DEB23-8416-4144-A18C-161098E740AA}"/>
              </a:ext>
            </a:extLst>
          </p:cNvPr>
          <p:cNvSpPr/>
          <p:nvPr/>
        </p:nvSpPr>
        <p:spPr>
          <a:xfrm>
            <a:off x="4729077" y="2856929"/>
            <a:ext cx="2160144" cy="878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Wahlen bis 30.1.21</a:t>
            </a:r>
          </a:p>
        </p:txBody>
      </p:sp>
      <p:sp>
        <p:nvSpPr>
          <p:cNvPr id="65" name="Pfeil: Fünfeck 64">
            <a:extLst>
              <a:ext uri="{FF2B5EF4-FFF2-40B4-BE49-F238E27FC236}">
                <a16:creationId xmlns:a16="http://schemas.microsoft.com/office/drawing/2014/main" id="{EE230447-23B0-4450-B0FE-2416A2870E68}"/>
              </a:ext>
            </a:extLst>
          </p:cNvPr>
          <p:cNvSpPr/>
          <p:nvPr/>
        </p:nvSpPr>
        <p:spPr>
          <a:xfrm flipH="1">
            <a:off x="8024284" y="428491"/>
            <a:ext cx="529498" cy="852582"/>
          </a:xfrm>
          <a:prstGeom prst="homePlate">
            <a:avLst>
              <a:gd name="adj" fmla="val 582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1655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a:extLst>
              <a:ext uri="{FF2B5EF4-FFF2-40B4-BE49-F238E27FC236}">
                <a16:creationId xmlns:a16="http://schemas.microsoft.com/office/drawing/2014/main" id="{F7692C6A-FA91-4DAD-B000-F6049C926A7C}"/>
              </a:ext>
            </a:extLst>
          </p:cNvPr>
          <p:cNvCxnSpPr>
            <a:cxnSpLocks/>
          </p:cNvCxnSpPr>
          <p:nvPr/>
        </p:nvCxnSpPr>
        <p:spPr>
          <a:xfrm>
            <a:off x="4001323" y="1228293"/>
            <a:ext cx="0" cy="757519"/>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4DB96537-B0A5-4C8D-9805-D228A65FC952}"/>
              </a:ext>
            </a:extLst>
          </p:cNvPr>
          <p:cNvSpPr txBox="1"/>
          <p:nvPr/>
        </p:nvSpPr>
        <p:spPr>
          <a:xfrm>
            <a:off x="9679523" y="1884245"/>
            <a:ext cx="360996" cy="307648"/>
          </a:xfrm>
          <a:prstGeom prst="rect">
            <a:avLst/>
          </a:prstGeom>
          <a:noFill/>
          <a:ln>
            <a:noFill/>
          </a:ln>
        </p:spPr>
        <p:txBody>
          <a:bodyPr wrap="none" rtlCol="0">
            <a:spAutoFit/>
          </a:bodyPr>
          <a:lstStyle/>
          <a:p>
            <a:r>
              <a:rPr lang="de-DE" sz="1399" b="1" dirty="0"/>
              <a:t>….</a:t>
            </a:r>
          </a:p>
        </p:txBody>
      </p:sp>
      <p:cxnSp>
        <p:nvCxnSpPr>
          <p:cNvPr id="8" name="Gerader Verbinder 7">
            <a:extLst>
              <a:ext uri="{FF2B5EF4-FFF2-40B4-BE49-F238E27FC236}">
                <a16:creationId xmlns:a16="http://schemas.microsoft.com/office/drawing/2014/main" id="{EFFBF0C2-D7C8-4271-BBD2-C8302D973D05}"/>
              </a:ext>
            </a:extLst>
          </p:cNvPr>
          <p:cNvCxnSpPr>
            <a:cxnSpLocks/>
          </p:cNvCxnSpPr>
          <p:nvPr/>
        </p:nvCxnSpPr>
        <p:spPr>
          <a:xfrm>
            <a:off x="6280803" y="1253631"/>
            <a:ext cx="0" cy="757519"/>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532E3E36-2D31-4DB9-8321-7532575C611B}"/>
              </a:ext>
            </a:extLst>
          </p:cNvPr>
          <p:cNvCxnSpPr>
            <a:cxnSpLocks/>
          </p:cNvCxnSpPr>
          <p:nvPr/>
        </p:nvCxnSpPr>
        <p:spPr>
          <a:xfrm>
            <a:off x="11068868" y="1229609"/>
            <a:ext cx="0" cy="757519"/>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E7EC2FAB-83A8-4431-817E-C45DCC0BA4C2}"/>
              </a:ext>
            </a:extLst>
          </p:cNvPr>
          <p:cNvCxnSpPr>
            <a:cxnSpLocks/>
          </p:cNvCxnSpPr>
          <p:nvPr/>
        </p:nvCxnSpPr>
        <p:spPr>
          <a:xfrm>
            <a:off x="8644202" y="1230761"/>
            <a:ext cx="0" cy="757519"/>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E1E9811-2063-480B-BBA8-7E5049D43820}"/>
              </a:ext>
            </a:extLst>
          </p:cNvPr>
          <p:cNvSpPr/>
          <p:nvPr/>
        </p:nvSpPr>
        <p:spPr>
          <a:xfrm>
            <a:off x="210404" y="2995406"/>
            <a:ext cx="5083668" cy="3200401"/>
          </a:xfrm>
          <a:prstGeom prst="rect">
            <a:avLst/>
          </a:prstGeom>
          <a:solidFill>
            <a:schemeClr val="accent4">
              <a:lumMod val="20000"/>
              <a:lumOff val="80000"/>
            </a:schemeClr>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dirty="0"/>
          </a:p>
        </p:txBody>
      </p:sp>
      <p:sp>
        <p:nvSpPr>
          <p:cNvPr id="12" name="Rechteck: abgerundete Ecken 11">
            <a:extLst>
              <a:ext uri="{FF2B5EF4-FFF2-40B4-BE49-F238E27FC236}">
                <a16:creationId xmlns:a16="http://schemas.microsoft.com/office/drawing/2014/main" id="{661D9742-3858-434F-8429-F38BE223D1EB}"/>
              </a:ext>
            </a:extLst>
          </p:cNvPr>
          <p:cNvSpPr/>
          <p:nvPr/>
        </p:nvSpPr>
        <p:spPr>
          <a:xfrm>
            <a:off x="1328015" y="3299667"/>
            <a:ext cx="3168448" cy="721003"/>
          </a:xfrm>
          <a:prstGeom prst="roundRect">
            <a:avLst/>
          </a:prstGeom>
          <a:solidFill>
            <a:schemeClr val="bg1">
              <a:lumMod val="8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199" b="1" dirty="0">
                <a:solidFill>
                  <a:schemeClr val="tx1"/>
                </a:solidFill>
              </a:rPr>
              <a:t>Schulische VertreterInnen </a:t>
            </a:r>
            <a:r>
              <a:rPr lang="de-DE" sz="1199" dirty="0">
                <a:solidFill>
                  <a:schemeClr val="tx1"/>
                </a:solidFill>
              </a:rPr>
              <a:t>für die Wahl der Delegierten des Landeselternbeirates Schule 1</a:t>
            </a:r>
            <a:br>
              <a:rPr lang="de-DE" sz="1199" dirty="0">
                <a:solidFill>
                  <a:schemeClr val="tx1"/>
                </a:solidFill>
              </a:rPr>
            </a:br>
            <a:r>
              <a:rPr lang="de-DE" sz="1001" dirty="0">
                <a:solidFill>
                  <a:schemeClr val="tx1"/>
                </a:solidFill>
              </a:rPr>
              <a:t>(Anzahl abhängig von der Größe der Schule)</a:t>
            </a:r>
          </a:p>
        </p:txBody>
      </p:sp>
      <p:sp>
        <p:nvSpPr>
          <p:cNvPr id="13" name="Rechteck 12">
            <a:extLst>
              <a:ext uri="{FF2B5EF4-FFF2-40B4-BE49-F238E27FC236}">
                <a16:creationId xmlns:a16="http://schemas.microsoft.com/office/drawing/2014/main" id="{C14BE262-C8A2-4744-83E0-EECA0ED3DC89}"/>
              </a:ext>
            </a:extLst>
          </p:cNvPr>
          <p:cNvSpPr/>
          <p:nvPr/>
        </p:nvSpPr>
        <p:spPr>
          <a:xfrm>
            <a:off x="424600" y="5704041"/>
            <a:ext cx="1045683" cy="3271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1" dirty="0">
                <a:solidFill>
                  <a:schemeClr val="tx1"/>
                </a:solidFill>
              </a:rPr>
              <a:t>Eltern einer Klasse</a:t>
            </a:r>
          </a:p>
        </p:txBody>
      </p:sp>
      <p:sp>
        <p:nvSpPr>
          <p:cNvPr id="14" name="Rechteck 13">
            <a:extLst>
              <a:ext uri="{FF2B5EF4-FFF2-40B4-BE49-F238E27FC236}">
                <a16:creationId xmlns:a16="http://schemas.microsoft.com/office/drawing/2014/main" id="{7C9A432E-0B97-4A5F-9FB6-DAD4E8C2F9A0}"/>
              </a:ext>
            </a:extLst>
          </p:cNvPr>
          <p:cNvSpPr/>
          <p:nvPr/>
        </p:nvSpPr>
        <p:spPr>
          <a:xfrm>
            <a:off x="2527514" y="5699844"/>
            <a:ext cx="679511" cy="3271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15" name="Rechteck 14">
            <a:extLst>
              <a:ext uri="{FF2B5EF4-FFF2-40B4-BE49-F238E27FC236}">
                <a16:creationId xmlns:a16="http://schemas.microsoft.com/office/drawing/2014/main" id="{4670C6E4-3D54-43D9-959C-E5A85FBD8CFA}"/>
              </a:ext>
            </a:extLst>
          </p:cNvPr>
          <p:cNvSpPr/>
          <p:nvPr/>
        </p:nvSpPr>
        <p:spPr>
          <a:xfrm>
            <a:off x="1592729" y="5699140"/>
            <a:ext cx="679511" cy="3271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16" name="Rechteck: abgerundete Ecken 15">
            <a:extLst>
              <a:ext uri="{FF2B5EF4-FFF2-40B4-BE49-F238E27FC236}">
                <a16:creationId xmlns:a16="http://schemas.microsoft.com/office/drawing/2014/main" id="{D74883AD-493F-4C28-878F-16B272D7025C}"/>
              </a:ext>
            </a:extLst>
          </p:cNvPr>
          <p:cNvSpPr/>
          <p:nvPr/>
        </p:nvSpPr>
        <p:spPr>
          <a:xfrm>
            <a:off x="802100" y="5167140"/>
            <a:ext cx="518720" cy="327172"/>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a:t>
            </a:r>
          </a:p>
        </p:txBody>
      </p:sp>
      <p:sp>
        <p:nvSpPr>
          <p:cNvPr id="17" name="Rechteck: abgerundete Ecken 16">
            <a:extLst>
              <a:ext uri="{FF2B5EF4-FFF2-40B4-BE49-F238E27FC236}">
                <a16:creationId xmlns:a16="http://schemas.microsoft.com/office/drawing/2014/main" id="{D6270393-7557-4CBB-9F2E-0B6E43D4EC91}"/>
              </a:ext>
            </a:extLst>
          </p:cNvPr>
          <p:cNvSpPr/>
          <p:nvPr/>
        </p:nvSpPr>
        <p:spPr>
          <a:xfrm>
            <a:off x="424593" y="4361804"/>
            <a:ext cx="4664279" cy="1187039"/>
          </a:xfrm>
          <a:prstGeom prst="roundRect">
            <a:avLst/>
          </a:prstGeom>
          <a:solidFill>
            <a:schemeClr val="bg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sz="1199" b="1" dirty="0">
              <a:solidFill>
                <a:schemeClr val="tx1"/>
              </a:solidFill>
            </a:endParaRPr>
          </a:p>
        </p:txBody>
      </p:sp>
      <p:sp>
        <p:nvSpPr>
          <p:cNvPr id="18" name="Rechteck: abgerundete Ecken 17">
            <a:extLst>
              <a:ext uri="{FF2B5EF4-FFF2-40B4-BE49-F238E27FC236}">
                <a16:creationId xmlns:a16="http://schemas.microsoft.com/office/drawing/2014/main" id="{AC34F108-03A2-435F-AA24-117ABDE750A3}"/>
              </a:ext>
            </a:extLst>
          </p:cNvPr>
          <p:cNvSpPr/>
          <p:nvPr/>
        </p:nvSpPr>
        <p:spPr>
          <a:xfrm>
            <a:off x="3729903" y="4444981"/>
            <a:ext cx="1187707" cy="327172"/>
          </a:xfrm>
          <a:prstGeom prst="roundRect">
            <a:avLst/>
          </a:prstGeom>
          <a:solidFill>
            <a:schemeClr val="bg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Vertretung </a:t>
            </a:r>
            <a:r>
              <a:rPr lang="de-DE" sz="1001" dirty="0" err="1">
                <a:solidFill>
                  <a:schemeClr val="tx1"/>
                </a:solidFill>
              </a:rPr>
              <a:t>ausländ</a:t>
            </a:r>
            <a:r>
              <a:rPr lang="de-DE" sz="1001" dirty="0">
                <a:solidFill>
                  <a:schemeClr val="tx1"/>
                </a:solidFill>
              </a:rPr>
              <a:t>. Eltern</a:t>
            </a:r>
          </a:p>
        </p:txBody>
      </p:sp>
      <p:sp>
        <p:nvSpPr>
          <p:cNvPr id="19" name="Pfeil: nach rechts 18">
            <a:extLst>
              <a:ext uri="{FF2B5EF4-FFF2-40B4-BE49-F238E27FC236}">
                <a16:creationId xmlns:a16="http://schemas.microsoft.com/office/drawing/2014/main" id="{4D186DB1-A427-4167-9D54-767A508F4240}"/>
              </a:ext>
            </a:extLst>
          </p:cNvPr>
          <p:cNvSpPr/>
          <p:nvPr/>
        </p:nvSpPr>
        <p:spPr>
          <a:xfrm rot="16200000">
            <a:off x="2779537" y="5462155"/>
            <a:ext cx="178967" cy="32717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20" name="Pfeil: nach rechts 19">
            <a:extLst>
              <a:ext uri="{FF2B5EF4-FFF2-40B4-BE49-F238E27FC236}">
                <a16:creationId xmlns:a16="http://schemas.microsoft.com/office/drawing/2014/main" id="{34EA6206-3CB8-4D4C-8BB6-2BB2216E04DE}"/>
              </a:ext>
            </a:extLst>
          </p:cNvPr>
          <p:cNvSpPr/>
          <p:nvPr/>
        </p:nvSpPr>
        <p:spPr>
          <a:xfrm rot="16200000">
            <a:off x="946912" y="5446072"/>
            <a:ext cx="178967" cy="32717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21" name="Pfeil: nach rechts 20">
            <a:extLst>
              <a:ext uri="{FF2B5EF4-FFF2-40B4-BE49-F238E27FC236}">
                <a16:creationId xmlns:a16="http://schemas.microsoft.com/office/drawing/2014/main" id="{9FB46CBC-FE9E-4C41-B8D5-FC8E0CDDB71C}"/>
              </a:ext>
            </a:extLst>
          </p:cNvPr>
          <p:cNvSpPr/>
          <p:nvPr/>
        </p:nvSpPr>
        <p:spPr>
          <a:xfrm rot="16200000">
            <a:off x="1809692" y="5474735"/>
            <a:ext cx="178967" cy="32717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22" name="Pfeil: nach rechts 21">
            <a:extLst>
              <a:ext uri="{FF2B5EF4-FFF2-40B4-BE49-F238E27FC236}">
                <a16:creationId xmlns:a16="http://schemas.microsoft.com/office/drawing/2014/main" id="{0F5DF929-A1A0-41FF-BB30-2D92C77683C6}"/>
              </a:ext>
            </a:extLst>
          </p:cNvPr>
          <p:cNvSpPr/>
          <p:nvPr/>
        </p:nvSpPr>
        <p:spPr>
          <a:xfrm rot="16200000">
            <a:off x="3799258" y="5176094"/>
            <a:ext cx="963335" cy="140080"/>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dirty="0"/>
          </a:p>
        </p:txBody>
      </p:sp>
      <p:sp>
        <p:nvSpPr>
          <p:cNvPr id="23" name="Rechteck 22">
            <a:extLst>
              <a:ext uri="{FF2B5EF4-FFF2-40B4-BE49-F238E27FC236}">
                <a16:creationId xmlns:a16="http://schemas.microsoft.com/office/drawing/2014/main" id="{C73AA4EA-03A8-4517-B8A5-55B0FAE4984D}"/>
              </a:ext>
            </a:extLst>
          </p:cNvPr>
          <p:cNvSpPr/>
          <p:nvPr/>
        </p:nvSpPr>
        <p:spPr>
          <a:xfrm>
            <a:off x="3619469" y="5682370"/>
            <a:ext cx="1469399" cy="34464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1" dirty="0">
                <a:solidFill>
                  <a:schemeClr val="tx1"/>
                </a:solidFill>
              </a:rPr>
              <a:t>Eltern ausländischer Kinder</a:t>
            </a:r>
          </a:p>
        </p:txBody>
      </p:sp>
      <p:sp>
        <p:nvSpPr>
          <p:cNvPr id="24" name="Rechteck: abgerundete Ecken 23">
            <a:extLst>
              <a:ext uri="{FF2B5EF4-FFF2-40B4-BE49-F238E27FC236}">
                <a16:creationId xmlns:a16="http://schemas.microsoft.com/office/drawing/2014/main" id="{8FA21D56-6D83-4A61-B57C-448A87214447}"/>
              </a:ext>
            </a:extLst>
          </p:cNvPr>
          <p:cNvSpPr/>
          <p:nvPr/>
        </p:nvSpPr>
        <p:spPr>
          <a:xfrm>
            <a:off x="951904" y="4717193"/>
            <a:ext cx="768628" cy="481668"/>
          </a:xfrm>
          <a:prstGeom prst="roundRect">
            <a:avLst/>
          </a:prstGeom>
          <a:solidFill>
            <a:schemeClr val="bg2">
              <a:lumMod val="9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Vertreter Klassen-EB</a:t>
            </a:r>
          </a:p>
        </p:txBody>
      </p:sp>
      <p:sp>
        <p:nvSpPr>
          <p:cNvPr id="25" name="Rechteck: abgerundete Ecken 24">
            <a:extLst>
              <a:ext uri="{FF2B5EF4-FFF2-40B4-BE49-F238E27FC236}">
                <a16:creationId xmlns:a16="http://schemas.microsoft.com/office/drawing/2014/main" id="{F8C50042-8009-42F0-9994-B0ABE854ACC9}"/>
              </a:ext>
            </a:extLst>
          </p:cNvPr>
          <p:cNvSpPr/>
          <p:nvPr/>
        </p:nvSpPr>
        <p:spPr>
          <a:xfrm>
            <a:off x="1871032" y="4723664"/>
            <a:ext cx="768628" cy="481668"/>
          </a:xfrm>
          <a:prstGeom prst="roundRect">
            <a:avLst/>
          </a:prstGeom>
          <a:solidFill>
            <a:schemeClr val="bg2">
              <a:lumMod val="9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Vertreter Klassen-EB</a:t>
            </a:r>
          </a:p>
        </p:txBody>
      </p:sp>
      <p:sp>
        <p:nvSpPr>
          <p:cNvPr id="26" name="Rechteck: abgerundete Ecken 25">
            <a:extLst>
              <a:ext uri="{FF2B5EF4-FFF2-40B4-BE49-F238E27FC236}">
                <a16:creationId xmlns:a16="http://schemas.microsoft.com/office/drawing/2014/main" id="{2AA6216D-E131-4144-9B19-59E528C6E7C5}"/>
              </a:ext>
            </a:extLst>
          </p:cNvPr>
          <p:cNvSpPr/>
          <p:nvPr/>
        </p:nvSpPr>
        <p:spPr>
          <a:xfrm>
            <a:off x="2786218" y="4709812"/>
            <a:ext cx="768628" cy="481668"/>
          </a:xfrm>
          <a:prstGeom prst="roundRect">
            <a:avLst/>
          </a:prstGeom>
          <a:solidFill>
            <a:schemeClr val="bg2">
              <a:lumMod val="9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Vertreter Klassen-EB</a:t>
            </a:r>
          </a:p>
        </p:txBody>
      </p:sp>
      <p:sp>
        <p:nvSpPr>
          <p:cNvPr id="27" name="Rechteck: abgerundete Ecken 26">
            <a:extLst>
              <a:ext uri="{FF2B5EF4-FFF2-40B4-BE49-F238E27FC236}">
                <a16:creationId xmlns:a16="http://schemas.microsoft.com/office/drawing/2014/main" id="{4B482BD0-1B3C-4145-B465-65FF3A261420}"/>
              </a:ext>
            </a:extLst>
          </p:cNvPr>
          <p:cNvSpPr/>
          <p:nvPr/>
        </p:nvSpPr>
        <p:spPr>
          <a:xfrm>
            <a:off x="2534988" y="5177629"/>
            <a:ext cx="706444" cy="327172"/>
          </a:xfrm>
          <a:prstGeom prst="roundRect">
            <a:avLst/>
          </a:prstGeom>
          <a:solidFill>
            <a:schemeClr val="bg1">
              <a:lumMod val="75000"/>
            </a:schemeClr>
          </a:solidFill>
          <a:ln w="63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a:t>
            </a:r>
          </a:p>
        </p:txBody>
      </p:sp>
      <p:sp>
        <p:nvSpPr>
          <p:cNvPr id="28" name="Rechteck: abgerundete Ecken 27">
            <a:extLst>
              <a:ext uri="{FF2B5EF4-FFF2-40B4-BE49-F238E27FC236}">
                <a16:creationId xmlns:a16="http://schemas.microsoft.com/office/drawing/2014/main" id="{2709E881-6D72-4B74-A0F0-71EEA353B947}"/>
              </a:ext>
            </a:extLst>
          </p:cNvPr>
          <p:cNvSpPr/>
          <p:nvPr/>
        </p:nvSpPr>
        <p:spPr>
          <a:xfrm>
            <a:off x="1620753" y="5167149"/>
            <a:ext cx="768628" cy="343951"/>
          </a:xfrm>
          <a:prstGeom prst="roundRect">
            <a:avLst/>
          </a:prstGeom>
          <a:solidFill>
            <a:schemeClr val="bg1">
              <a:lumMod val="75000"/>
            </a:schemeClr>
          </a:solidFill>
          <a:ln w="63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a:t>
            </a:r>
          </a:p>
        </p:txBody>
      </p:sp>
      <p:sp>
        <p:nvSpPr>
          <p:cNvPr id="29" name="Rechteck: abgerundete Ecken 28">
            <a:extLst>
              <a:ext uri="{FF2B5EF4-FFF2-40B4-BE49-F238E27FC236}">
                <a16:creationId xmlns:a16="http://schemas.microsoft.com/office/drawing/2014/main" id="{579588D3-EEDA-4F54-B107-CC8BC86834CD}"/>
              </a:ext>
            </a:extLst>
          </p:cNvPr>
          <p:cNvSpPr/>
          <p:nvPr/>
        </p:nvSpPr>
        <p:spPr>
          <a:xfrm>
            <a:off x="706922" y="5182171"/>
            <a:ext cx="672111" cy="327172"/>
          </a:xfrm>
          <a:prstGeom prst="roundRect">
            <a:avLst/>
          </a:prstGeom>
          <a:solidFill>
            <a:schemeClr val="bg1">
              <a:lumMod val="75000"/>
            </a:schemeClr>
          </a:solidFill>
          <a:ln w="63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 </a:t>
            </a:r>
          </a:p>
        </p:txBody>
      </p:sp>
      <p:sp>
        <p:nvSpPr>
          <p:cNvPr id="30" name="Textfeld 29">
            <a:extLst>
              <a:ext uri="{FF2B5EF4-FFF2-40B4-BE49-F238E27FC236}">
                <a16:creationId xmlns:a16="http://schemas.microsoft.com/office/drawing/2014/main" id="{BD6F18DD-8568-4862-B920-69A3A0321875}"/>
              </a:ext>
            </a:extLst>
          </p:cNvPr>
          <p:cNvSpPr txBox="1"/>
          <p:nvPr/>
        </p:nvSpPr>
        <p:spPr>
          <a:xfrm>
            <a:off x="831641" y="4331805"/>
            <a:ext cx="1462516" cy="307648"/>
          </a:xfrm>
          <a:prstGeom prst="rect">
            <a:avLst/>
          </a:prstGeom>
          <a:noFill/>
          <a:ln>
            <a:noFill/>
          </a:ln>
        </p:spPr>
        <p:txBody>
          <a:bodyPr wrap="none" rtlCol="0">
            <a:spAutoFit/>
          </a:bodyPr>
          <a:lstStyle/>
          <a:p>
            <a:r>
              <a:rPr lang="de-DE" sz="1399" b="1" dirty="0"/>
              <a:t>Schulelternbeirat</a:t>
            </a:r>
          </a:p>
        </p:txBody>
      </p:sp>
      <p:sp>
        <p:nvSpPr>
          <p:cNvPr id="31" name="Pfeil: nach rechts 30">
            <a:extLst>
              <a:ext uri="{FF2B5EF4-FFF2-40B4-BE49-F238E27FC236}">
                <a16:creationId xmlns:a16="http://schemas.microsoft.com/office/drawing/2014/main" id="{D65D14DD-BF35-42B2-A376-D64E67C11689}"/>
              </a:ext>
            </a:extLst>
          </p:cNvPr>
          <p:cNvSpPr/>
          <p:nvPr/>
        </p:nvSpPr>
        <p:spPr>
          <a:xfrm rot="16200000">
            <a:off x="2526285" y="4117100"/>
            <a:ext cx="385684" cy="134191"/>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dirty="0"/>
          </a:p>
        </p:txBody>
      </p:sp>
      <p:sp>
        <p:nvSpPr>
          <p:cNvPr id="32" name="Rechteck: abgerundete Ecken 31">
            <a:extLst>
              <a:ext uri="{FF2B5EF4-FFF2-40B4-BE49-F238E27FC236}">
                <a16:creationId xmlns:a16="http://schemas.microsoft.com/office/drawing/2014/main" id="{98EC06C7-616C-4736-B5B4-495D652101CC}"/>
              </a:ext>
            </a:extLst>
          </p:cNvPr>
          <p:cNvSpPr/>
          <p:nvPr/>
        </p:nvSpPr>
        <p:spPr>
          <a:xfrm>
            <a:off x="7520146" y="1594840"/>
            <a:ext cx="2096087" cy="828199"/>
          </a:xfrm>
          <a:prstGeom prst="roundRect">
            <a:avLst/>
          </a:prstGeom>
          <a:solidFill>
            <a:schemeClr val="bg1"/>
          </a:solidFill>
          <a:ln w="19050">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399" dirty="0">
                <a:solidFill>
                  <a:schemeClr val="tx1"/>
                </a:solidFill>
              </a:rPr>
              <a:t>Delegierte Stadt / Kreis 2 für die Wahl des Landeselternbeirates</a:t>
            </a:r>
          </a:p>
        </p:txBody>
      </p:sp>
      <p:sp>
        <p:nvSpPr>
          <p:cNvPr id="33" name="Textfeld 32">
            <a:extLst>
              <a:ext uri="{FF2B5EF4-FFF2-40B4-BE49-F238E27FC236}">
                <a16:creationId xmlns:a16="http://schemas.microsoft.com/office/drawing/2014/main" id="{4F48D604-0C43-4F17-B702-A8ADBFCAA9C2}"/>
              </a:ext>
            </a:extLst>
          </p:cNvPr>
          <p:cNvSpPr txBox="1"/>
          <p:nvPr/>
        </p:nvSpPr>
        <p:spPr>
          <a:xfrm>
            <a:off x="206436" y="3016028"/>
            <a:ext cx="801823" cy="307648"/>
          </a:xfrm>
          <a:prstGeom prst="rect">
            <a:avLst/>
          </a:prstGeom>
          <a:noFill/>
          <a:ln>
            <a:noFill/>
          </a:ln>
        </p:spPr>
        <p:txBody>
          <a:bodyPr wrap="none" rtlCol="0">
            <a:spAutoFit/>
          </a:bodyPr>
          <a:lstStyle/>
          <a:p>
            <a:r>
              <a:rPr lang="de-DE" sz="1399" b="1" dirty="0"/>
              <a:t>Schule 1</a:t>
            </a:r>
          </a:p>
        </p:txBody>
      </p:sp>
      <p:sp>
        <p:nvSpPr>
          <p:cNvPr id="34" name="Rechteck 33">
            <a:extLst>
              <a:ext uri="{FF2B5EF4-FFF2-40B4-BE49-F238E27FC236}">
                <a16:creationId xmlns:a16="http://schemas.microsoft.com/office/drawing/2014/main" id="{9163E1BD-5FD1-422F-A910-8AF70BAF861D}"/>
              </a:ext>
            </a:extLst>
          </p:cNvPr>
          <p:cNvSpPr/>
          <p:nvPr/>
        </p:nvSpPr>
        <p:spPr>
          <a:xfrm>
            <a:off x="6959860" y="2985879"/>
            <a:ext cx="5098399" cy="3200401"/>
          </a:xfrm>
          <a:prstGeom prst="rect">
            <a:avLst/>
          </a:prstGeom>
          <a:solidFill>
            <a:schemeClr val="accent4">
              <a:lumMod val="20000"/>
              <a:lumOff val="80000"/>
            </a:schemeClr>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dirty="0"/>
          </a:p>
        </p:txBody>
      </p:sp>
      <p:sp>
        <p:nvSpPr>
          <p:cNvPr id="35" name="Rechteck: abgerundete Ecken 34">
            <a:extLst>
              <a:ext uri="{FF2B5EF4-FFF2-40B4-BE49-F238E27FC236}">
                <a16:creationId xmlns:a16="http://schemas.microsoft.com/office/drawing/2014/main" id="{D93913BD-A40A-483B-B718-3FF256A84046}"/>
              </a:ext>
            </a:extLst>
          </p:cNvPr>
          <p:cNvSpPr/>
          <p:nvPr/>
        </p:nvSpPr>
        <p:spPr>
          <a:xfrm>
            <a:off x="8172304" y="3289799"/>
            <a:ext cx="3127351" cy="721003"/>
          </a:xfrm>
          <a:prstGeom prst="roundRect">
            <a:avLst/>
          </a:prstGeom>
          <a:solidFill>
            <a:schemeClr val="bg1">
              <a:lumMod val="8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199" b="1" dirty="0">
                <a:solidFill>
                  <a:schemeClr val="tx1"/>
                </a:solidFill>
              </a:rPr>
              <a:t>Schulische VertreterInnen </a:t>
            </a:r>
            <a:r>
              <a:rPr lang="de-DE" sz="1199" dirty="0">
                <a:solidFill>
                  <a:schemeClr val="tx1"/>
                </a:solidFill>
              </a:rPr>
              <a:t>für die Wahl der Delegierten des Landeselternbeirates Schule n</a:t>
            </a:r>
            <a:br>
              <a:rPr lang="de-DE" sz="1199" dirty="0">
                <a:solidFill>
                  <a:schemeClr val="tx1"/>
                </a:solidFill>
              </a:rPr>
            </a:br>
            <a:r>
              <a:rPr lang="de-DE" sz="1001" dirty="0">
                <a:solidFill>
                  <a:schemeClr val="tx1"/>
                </a:solidFill>
              </a:rPr>
              <a:t>(Anzahl abhängig von der Größe der Schule)</a:t>
            </a:r>
          </a:p>
        </p:txBody>
      </p:sp>
      <p:sp>
        <p:nvSpPr>
          <p:cNvPr id="36" name="Rechteck 35">
            <a:extLst>
              <a:ext uri="{FF2B5EF4-FFF2-40B4-BE49-F238E27FC236}">
                <a16:creationId xmlns:a16="http://schemas.microsoft.com/office/drawing/2014/main" id="{BEF9ED83-F77A-43ED-BF86-E438E8359B24}"/>
              </a:ext>
            </a:extLst>
          </p:cNvPr>
          <p:cNvSpPr/>
          <p:nvPr/>
        </p:nvSpPr>
        <p:spPr>
          <a:xfrm>
            <a:off x="7177820" y="5694511"/>
            <a:ext cx="1045683" cy="3271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1" dirty="0">
                <a:solidFill>
                  <a:schemeClr val="tx1"/>
                </a:solidFill>
              </a:rPr>
              <a:t>Eltern einer Klasse</a:t>
            </a:r>
          </a:p>
        </p:txBody>
      </p:sp>
      <p:sp>
        <p:nvSpPr>
          <p:cNvPr id="37" name="Rechteck 36">
            <a:extLst>
              <a:ext uri="{FF2B5EF4-FFF2-40B4-BE49-F238E27FC236}">
                <a16:creationId xmlns:a16="http://schemas.microsoft.com/office/drawing/2014/main" id="{8AF2F625-A31C-4584-8BC8-9A0A59EEEA52}"/>
              </a:ext>
            </a:extLst>
          </p:cNvPr>
          <p:cNvSpPr/>
          <p:nvPr/>
        </p:nvSpPr>
        <p:spPr>
          <a:xfrm>
            <a:off x="9280736" y="5690319"/>
            <a:ext cx="679511" cy="3271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38" name="Rechteck 37">
            <a:extLst>
              <a:ext uri="{FF2B5EF4-FFF2-40B4-BE49-F238E27FC236}">
                <a16:creationId xmlns:a16="http://schemas.microsoft.com/office/drawing/2014/main" id="{EB093B07-20A0-4554-86D6-519B94E54214}"/>
              </a:ext>
            </a:extLst>
          </p:cNvPr>
          <p:cNvSpPr/>
          <p:nvPr/>
        </p:nvSpPr>
        <p:spPr>
          <a:xfrm>
            <a:off x="8345949" y="5689621"/>
            <a:ext cx="679511" cy="3271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39" name="Rechteck: abgerundete Ecken 38">
            <a:extLst>
              <a:ext uri="{FF2B5EF4-FFF2-40B4-BE49-F238E27FC236}">
                <a16:creationId xmlns:a16="http://schemas.microsoft.com/office/drawing/2014/main" id="{C4EC2829-DCA5-44CD-88B5-9FA6185F6B55}"/>
              </a:ext>
            </a:extLst>
          </p:cNvPr>
          <p:cNvSpPr/>
          <p:nvPr/>
        </p:nvSpPr>
        <p:spPr>
          <a:xfrm>
            <a:off x="7555327" y="5157613"/>
            <a:ext cx="518720" cy="327172"/>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a:t>
            </a:r>
          </a:p>
        </p:txBody>
      </p:sp>
      <p:sp>
        <p:nvSpPr>
          <p:cNvPr id="40" name="Rechteck: abgerundete Ecken 39">
            <a:extLst>
              <a:ext uri="{FF2B5EF4-FFF2-40B4-BE49-F238E27FC236}">
                <a16:creationId xmlns:a16="http://schemas.microsoft.com/office/drawing/2014/main" id="{857CC9CC-4306-4200-BBAA-C8A29202F668}"/>
              </a:ext>
            </a:extLst>
          </p:cNvPr>
          <p:cNvSpPr/>
          <p:nvPr/>
        </p:nvSpPr>
        <p:spPr>
          <a:xfrm>
            <a:off x="7177817" y="4352280"/>
            <a:ext cx="4664279" cy="1187039"/>
          </a:xfrm>
          <a:prstGeom prst="roundRect">
            <a:avLst/>
          </a:prstGeom>
          <a:solidFill>
            <a:schemeClr val="bg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sz="1199" b="1" dirty="0">
              <a:solidFill>
                <a:schemeClr val="tx1"/>
              </a:solidFill>
            </a:endParaRPr>
          </a:p>
        </p:txBody>
      </p:sp>
      <p:sp>
        <p:nvSpPr>
          <p:cNvPr id="41" name="Rechteck: abgerundete Ecken 40">
            <a:extLst>
              <a:ext uri="{FF2B5EF4-FFF2-40B4-BE49-F238E27FC236}">
                <a16:creationId xmlns:a16="http://schemas.microsoft.com/office/drawing/2014/main" id="{054EC71C-65E4-4845-9011-2A2C1A3BA287}"/>
              </a:ext>
            </a:extLst>
          </p:cNvPr>
          <p:cNvSpPr/>
          <p:nvPr/>
        </p:nvSpPr>
        <p:spPr>
          <a:xfrm>
            <a:off x="10483130" y="4435457"/>
            <a:ext cx="1187707" cy="327172"/>
          </a:xfrm>
          <a:prstGeom prst="roundRect">
            <a:avLst/>
          </a:prstGeom>
          <a:solidFill>
            <a:schemeClr val="bg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Vertretung </a:t>
            </a:r>
            <a:r>
              <a:rPr lang="de-DE" sz="1001" dirty="0" err="1">
                <a:solidFill>
                  <a:schemeClr val="tx1"/>
                </a:solidFill>
              </a:rPr>
              <a:t>ausländ</a:t>
            </a:r>
            <a:r>
              <a:rPr lang="de-DE" sz="1001" dirty="0">
                <a:solidFill>
                  <a:schemeClr val="tx1"/>
                </a:solidFill>
              </a:rPr>
              <a:t>. Eltern</a:t>
            </a:r>
          </a:p>
        </p:txBody>
      </p:sp>
      <p:sp>
        <p:nvSpPr>
          <p:cNvPr id="42" name="Pfeil: nach rechts 41">
            <a:extLst>
              <a:ext uri="{FF2B5EF4-FFF2-40B4-BE49-F238E27FC236}">
                <a16:creationId xmlns:a16="http://schemas.microsoft.com/office/drawing/2014/main" id="{00AFD844-B535-4291-8CC2-6A1C2F81F9E4}"/>
              </a:ext>
            </a:extLst>
          </p:cNvPr>
          <p:cNvSpPr/>
          <p:nvPr/>
        </p:nvSpPr>
        <p:spPr>
          <a:xfrm rot="16200000">
            <a:off x="9532764" y="5452629"/>
            <a:ext cx="178967" cy="32717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43" name="Pfeil: nach rechts 42">
            <a:extLst>
              <a:ext uri="{FF2B5EF4-FFF2-40B4-BE49-F238E27FC236}">
                <a16:creationId xmlns:a16="http://schemas.microsoft.com/office/drawing/2014/main" id="{489ADC64-F93A-417E-BB3A-6BD447C43F07}"/>
              </a:ext>
            </a:extLst>
          </p:cNvPr>
          <p:cNvSpPr/>
          <p:nvPr/>
        </p:nvSpPr>
        <p:spPr>
          <a:xfrm rot="16200000">
            <a:off x="7700136" y="5436547"/>
            <a:ext cx="178967" cy="32717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44" name="Pfeil: nach rechts 43">
            <a:extLst>
              <a:ext uri="{FF2B5EF4-FFF2-40B4-BE49-F238E27FC236}">
                <a16:creationId xmlns:a16="http://schemas.microsoft.com/office/drawing/2014/main" id="{D7809A62-E46B-4446-A814-8CEAB39E0184}"/>
              </a:ext>
            </a:extLst>
          </p:cNvPr>
          <p:cNvSpPr/>
          <p:nvPr/>
        </p:nvSpPr>
        <p:spPr>
          <a:xfrm rot="16200000">
            <a:off x="8562913" y="5465209"/>
            <a:ext cx="178967" cy="32717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45" name="Pfeil: nach rechts 44">
            <a:extLst>
              <a:ext uri="{FF2B5EF4-FFF2-40B4-BE49-F238E27FC236}">
                <a16:creationId xmlns:a16="http://schemas.microsoft.com/office/drawing/2014/main" id="{171440C3-3291-4B74-8002-E3B58746B0E1}"/>
              </a:ext>
            </a:extLst>
          </p:cNvPr>
          <p:cNvSpPr/>
          <p:nvPr/>
        </p:nvSpPr>
        <p:spPr>
          <a:xfrm rot="16200000">
            <a:off x="10590585" y="5166569"/>
            <a:ext cx="963335" cy="140080"/>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dirty="0"/>
          </a:p>
        </p:txBody>
      </p:sp>
      <p:sp>
        <p:nvSpPr>
          <p:cNvPr id="46" name="Rechteck 45">
            <a:extLst>
              <a:ext uri="{FF2B5EF4-FFF2-40B4-BE49-F238E27FC236}">
                <a16:creationId xmlns:a16="http://schemas.microsoft.com/office/drawing/2014/main" id="{40D58341-3A97-4141-A14A-EAC2287331F4}"/>
              </a:ext>
            </a:extLst>
          </p:cNvPr>
          <p:cNvSpPr/>
          <p:nvPr/>
        </p:nvSpPr>
        <p:spPr>
          <a:xfrm>
            <a:off x="10372694" y="5672842"/>
            <a:ext cx="1469399" cy="34464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1" dirty="0">
                <a:solidFill>
                  <a:schemeClr val="tx1"/>
                </a:solidFill>
              </a:rPr>
              <a:t>Eltern ausländischer Kinder</a:t>
            </a:r>
          </a:p>
        </p:txBody>
      </p:sp>
      <p:sp>
        <p:nvSpPr>
          <p:cNvPr id="47" name="Rechteck: abgerundete Ecken 46">
            <a:extLst>
              <a:ext uri="{FF2B5EF4-FFF2-40B4-BE49-F238E27FC236}">
                <a16:creationId xmlns:a16="http://schemas.microsoft.com/office/drawing/2014/main" id="{BA31DF17-E845-4771-8F51-BFA4E8B1FD25}"/>
              </a:ext>
            </a:extLst>
          </p:cNvPr>
          <p:cNvSpPr/>
          <p:nvPr/>
        </p:nvSpPr>
        <p:spPr>
          <a:xfrm>
            <a:off x="7705129" y="4707665"/>
            <a:ext cx="768628" cy="481668"/>
          </a:xfrm>
          <a:prstGeom prst="roundRect">
            <a:avLst/>
          </a:prstGeom>
          <a:solidFill>
            <a:schemeClr val="bg2">
              <a:lumMod val="9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Vertreter Klassen-EB</a:t>
            </a:r>
          </a:p>
        </p:txBody>
      </p:sp>
      <p:sp>
        <p:nvSpPr>
          <p:cNvPr id="48" name="Rechteck: abgerundete Ecken 47">
            <a:extLst>
              <a:ext uri="{FF2B5EF4-FFF2-40B4-BE49-F238E27FC236}">
                <a16:creationId xmlns:a16="http://schemas.microsoft.com/office/drawing/2014/main" id="{0C5B51C4-F958-45BA-99F3-08150D2687D6}"/>
              </a:ext>
            </a:extLst>
          </p:cNvPr>
          <p:cNvSpPr/>
          <p:nvPr/>
        </p:nvSpPr>
        <p:spPr>
          <a:xfrm>
            <a:off x="8624260" y="4714139"/>
            <a:ext cx="768628" cy="481668"/>
          </a:xfrm>
          <a:prstGeom prst="roundRect">
            <a:avLst/>
          </a:prstGeom>
          <a:solidFill>
            <a:schemeClr val="bg2">
              <a:lumMod val="9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Vertreter Klassen-EB</a:t>
            </a:r>
          </a:p>
        </p:txBody>
      </p:sp>
      <p:sp>
        <p:nvSpPr>
          <p:cNvPr id="49" name="Rechteck: abgerundete Ecken 48">
            <a:extLst>
              <a:ext uri="{FF2B5EF4-FFF2-40B4-BE49-F238E27FC236}">
                <a16:creationId xmlns:a16="http://schemas.microsoft.com/office/drawing/2014/main" id="{E8EF2DA3-6F42-422B-99EE-4E839AA7BD59}"/>
              </a:ext>
            </a:extLst>
          </p:cNvPr>
          <p:cNvSpPr/>
          <p:nvPr/>
        </p:nvSpPr>
        <p:spPr>
          <a:xfrm>
            <a:off x="9539442" y="4700287"/>
            <a:ext cx="768628" cy="481668"/>
          </a:xfrm>
          <a:prstGeom prst="roundRect">
            <a:avLst/>
          </a:prstGeom>
          <a:solidFill>
            <a:schemeClr val="bg2">
              <a:lumMod val="9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Vertreter Klassen-EB</a:t>
            </a:r>
          </a:p>
        </p:txBody>
      </p:sp>
      <p:sp>
        <p:nvSpPr>
          <p:cNvPr id="50" name="Rechteck: abgerundete Ecken 49">
            <a:extLst>
              <a:ext uri="{FF2B5EF4-FFF2-40B4-BE49-F238E27FC236}">
                <a16:creationId xmlns:a16="http://schemas.microsoft.com/office/drawing/2014/main" id="{0DE5CD53-86F0-4EFE-BD95-A80CD8905164}"/>
              </a:ext>
            </a:extLst>
          </p:cNvPr>
          <p:cNvSpPr/>
          <p:nvPr/>
        </p:nvSpPr>
        <p:spPr>
          <a:xfrm>
            <a:off x="9288220" y="5168101"/>
            <a:ext cx="706444" cy="327172"/>
          </a:xfrm>
          <a:prstGeom prst="roundRect">
            <a:avLst/>
          </a:prstGeom>
          <a:solidFill>
            <a:schemeClr val="bg1">
              <a:lumMod val="75000"/>
            </a:schemeClr>
          </a:solidFill>
          <a:ln w="63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a:t>
            </a:r>
          </a:p>
        </p:txBody>
      </p:sp>
      <p:sp>
        <p:nvSpPr>
          <p:cNvPr id="51" name="Rechteck: abgerundete Ecken 50">
            <a:extLst>
              <a:ext uri="{FF2B5EF4-FFF2-40B4-BE49-F238E27FC236}">
                <a16:creationId xmlns:a16="http://schemas.microsoft.com/office/drawing/2014/main" id="{C2983C37-4AF8-4B6F-B8D2-68948DE32970}"/>
              </a:ext>
            </a:extLst>
          </p:cNvPr>
          <p:cNvSpPr/>
          <p:nvPr/>
        </p:nvSpPr>
        <p:spPr>
          <a:xfrm>
            <a:off x="8373978" y="5157625"/>
            <a:ext cx="768628" cy="343951"/>
          </a:xfrm>
          <a:prstGeom prst="roundRect">
            <a:avLst/>
          </a:prstGeom>
          <a:solidFill>
            <a:schemeClr val="bg1">
              <a:lumMod val="75000"/>
            </a:schemeClr>
          </a:solidFill>
          <a:ln w="63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a:t>
            </a:r>
          </a:p>
        </p:txBody>
      </p:sp>
      <p:sp>
        <p:nvSpPr>
          <p:cNvPr id="52" name="Pfeil: nach rechts 51">
            <a:extLst>
              <a:ext uri="{FF2B5EF4-FFF2-40B4-BE49-F238E27FC236}">
                <a16:creationId xmlns:a16="http://schemas.microsoft.com/office/drawing/2014/main" id="{57A85FE9-2B71-4DF6-A8F2-B620A693F636}"/>
              </a:ext>
            </a:extLst>
          </p:cNvPr>
          <p:cNvSpPr/>
          <p:nvPr/>
        </p:nvSpPr>
        <p:spPr>
          <a:xfrm rot="16200000">
            <a:off x="9422774" y="4143419"/>
            <a:ext cx="374987" cy="133695"/>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dirty="0"/>
          </a:p>
        </p:txBody>
      </p:sp>
      <p:sp>
        <p:nvSpPr>
          <p:cNvPr id="53" name="Rechteck: abgerundete Ecken 52">
            <a:extLst>
              <a:ext uri="{FF2B5EF4-FFF2-40B4-BE49-F238E27FC236}">
                <a16:creationId xmlns:a16="http://schemas.microsoft.com/office/drawing/2014/main" id="{6823EF5B-B419-4477-8804-3684E9DBAA3F}"/>
              </a:ext>
            </a:extLst>
          </p:cNvPr>
          <p:cNvSpPr/>
          <p:nvPr/>
        </p:nvSpPr>
        <p:spPr>
          <a:xfrm>
            <a:off x="7460152" y="5172645"/>
            <a:ext cx="672111" cy="327172"/>
          </a:xfrm>
          <a:prstGeom prst="roundRect">
            <a:avLst/>
          </a:prstGeom>
          <a:solidFill>
            <a:schemeClr val="bg1">
              <a:lumMod val="75000"/>
            </a:schemeClr>
          </a:solidFill>
          <a:ln w="63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 </a:t>
            </a:r>
          </a:p>
        </p:txBody>
      </p:sp>
      <p:sp>
        <p:nvSpPr>
          <p:cNvPr id="54" name="Textfeld 53">
            <a:extLst>
              <a:ext uri="{FF2B5EF4-FFF2-40B4-BE49-F238E27FC236}">
                <a16:creationId xmlns:a16="http://schemas.microsoft.com/office/drawing/2014/main" id="{45DE3D0D-1C86-49CA-B5F4-E9E19AD13BFE}"/>
              </a:ext>
            </a:extLst>
          </p:cNvPr>
          <p:cNvSpPr txBox="1"/>
          <p:nvPr/>
        </p:nvSpPr>
        <p:spPr>
          <a:xfrm>
            <a:off x="7584865" y="4322278"/>
            <a:ext cx="1462516" cy="307648"/>
          </a:xfrm>
          <a:prstGeom prst="rect">
            <a:avLst/>
          </a:prstGeom>
          <a:noFill/>
          <a:ln>
            <a:noFill/>
          </a:ln>
        </p:spPr>
        <p:txBody>
          <a:bodyPr wrap="none" rtlCol="0">
            <a:spAutoFit/>
          </a:bodyPr>
          <a:lstStyle/>
          <a:p>
            <a:r>
              <a:rPr lang="de-DE" sz="1399" b="1" dirty="0"/>
              <a:t>Schulelternbeirat</a:t>
            </a:r>
          </a:p>
        </p:txBody>
      </p:sp>
      <p:sp>
        <p:nvSpPr>
          <p:cNvPr id="55" name="Textfeld 54">
            <a:extLst>
              <a:ext uri="{FF2B5EF4-FFF2-40B4-BE49-F238E27FC236}">
                <a16:creationId xmlns:a16="http://schemas.microsoft.com/office/drawing/2014/main" id="{921EACCC-09FB-403C-ACDA-2479269EC5F4}"/>
              </a:ext>
            </a:extLst>
          </p:cNvPr>
          <p:cNvSpPr txBox="1"/>
          <p:nvPr/>
        </p:nvSpPr>
        <p:spPr>
          <a:xfrm>
            <a:off x="6930917" y="2998368"/>
            <a:ext cx="806631" cy="307648"/>
          </a:xfrm>
          <a:prstGeom prst="rect">
            <a:avLst/>
          </a:prstGeom>
          <a:noFill/>
          <a:ln>
            <a:noFill/>
          </a:ln>
        </p:spPr>
        <p:txBody>
          <a:bodyPr wrap="none" rtlCol="0">
            <a:spAutoFit/>
          </a:bodyPr>
          <a:lstStyle/>
          <a:p>
            <a:r>
              <a:rPr lang="de-DE" sz="1399" b="1" dirty="0"/>
              <a:t>Schule n</a:t>
            </a:r>
          </a:p>
        </p:txBody>
      </p:sp>
      <p:sp>
        <p:nvSpPr>
          <p:cNvPr id="56" name="Textfeld 55">
            <a:extLst>
              <a:ext uri="{FF2B5EF4-FFF2-40B4-BE49-F238E27FC236}">
                <a16:creationId xmlns:a16="http://schemas.microsoft.com/office/drawing/2014/main" id="{4F338F07-C03E-419E-B8B5-E942D1C8C744}"/>
              </a:ext>
            </a:extLst>
          </p:cNvPr>
          <p:cNvSpPr txBox="1"/>
          <p:nvPr/>
        </p:nvSpPr>
        <p:spPr>
          <a:xfrm>
            <a:off x="5957096" y="5727796"/>
            <a:ext cx="537327" cy="307648"/>
          </a:xfrm>
          <a:prstGeom prst="rect">
            <a:avLst/>
          </a:prstGeom>
          <a:noFill/>
          <a:ln>
            <a:noFill/>
          </a:ln>
        </p:spPr>
        <p:txBody>
          <a:bodyPr wrap="none" rtlCol="0">
            <a:spAutoFit/>
          </a:bodyPr>
          <a:lstStyle/>
          <a:p>
            <a:r>
              <a:rPr lang="de-DE" sz="1399" b="1" dirty="0"/>
              <a:t>……..</a:t>
            </a:r>
          </a:p>
        </p:txBody>
      </p:sp>
      <p:sp>
        <p:nvSpPr>
          <p:cNvPr id="57" name="Pfeil: nach rechts 56">
            <a:extLst>
              <a:ext uri="{FF2B5EF4-FFF2-40B4-BE49-F238E27FC236}">
                <a16:creationId xmlns:a16="http://schemas.microsoft.com/office/drawing/2014/main" id="{02BCA5F6-48DF-4EAE-A3F1-229FB2D67433}"/>
              </a:ext>
            </a:extLst>
          </p:cNvPr>
          <p:cNvSpPr/>
          <p:nvPr/>
        </p:nvSpPr>
        <p:spPr>
          <a:xfrm rot="16200000">
            <a:off x="6130201" y="2453332"/>
            <a:ext cx="321879" cy="258141"/>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dirty="0"/>
          </a:p>
        </p:txBody>
      </p:sp>
      <p:sp>
        <p:nvSpPr>
          <p:cNvPr id="58" name="Rechteck 57">
            <a:extLst>
              <a:ext uri="{FF2B5EF4-FFF2-40B4-BE49-F238E27FC236}">
                <a16:creationId xmlns:a16="http://schemas.microsoft.com/office/drawing/2014/main" id="{CC161764-FBF8-4CF6-8CFB-638068C0ECED}"/>
              </a:ext>
            </a:extLst>
          </p:cNvPr>
          <p:cNvSpPr/>
          <p:nvPr/>
        </p:nvSpPr>
        <p:spPr>
          <a:xfrm>
            <a:off x="2705428" y="2735283"/>
            <a:ext cx="6942791" cy="5525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cxnSp>
        <p:nvCxnSpPr>
          <p:cNvPr id="59" name="Gerader Verbinder 58">
            <a:extLst>
              <a:ext uri="{FF2B5EF4-FFF2-40B4-BE49-F238E27FC236}">
                <a16:creationId xmlns:a16="http://schemas.microsoft.com/office/drawing/2014/main" id="{7F46C243-3373-4338-B2C6-02031D06EFC6}"/>
              </a:ext>
            </a:extLst>
          </p:cNvPr>
          <p:cNvCxnSpPr>
            <a:cxnSpLocks/>
          </p:cNvCxnSpPr>
          <p:nvPr/>
        </p:nvCxnSpPr>
        <p:spPr>
          <a:xfrm>
            <a:off x="2743528" y="2767688"/>
            <a:ext cx="0" cy="555988"/>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20093472-09A6-469C-9112-DE469BB3CAB3}"/>
              </a:ext>
            </a:extLst>
          </p:cNvPr>
          <p:cNvCxnSpPr>
            <a:cxnSpLocks/>
          </p:cNvCxnSpPr>
          <p:nvPr/>
        </p:nvCxnSpPr>
        <p:spPr>
          <a:xfrm flipH="1">
            <a:off x="9616233" y="2759768"/>
            <a:ext cx="7543" cy="539899"/>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feld 60">
            <a:extLst>
              <a:ext uri="{FF2B5EF4-FFF2-40B4-BE49-F238E27FC236}">
                <a16:creationId xmlns:a16="http://schemas.microsoft.com/office/drawing/2014/main" id="{5744C5B5-309E-4D6F-9F89-2217A0F4D265}"/>
              </a:ext>
            </a:extLst>
          </p:cNvPr>
          <p:cNvSpPr txBox="1"/>
          <p:nvPr/>
        </p:nvSpPr>
        <p:spPr>
          <a:xfrm>
            <a:off x="89443" y="172206"/>
            <a:ext cx="2593864" cy="2722155"/>
          </a:xfrm>
          <a:prstGeom prst="rect">
            <a:avLst/>
          </a:prstGeom>
          <a:noFill/>
        </p:spPr>
        <p:txBody>
          <a:bodyPr wrap="square" rtlCol="0">
            <a:spAutoFit/>
          </a:bodyPr>
          <a:lstStyle/>
          <a:p>
            <a:r>
              <a:rPr lang="de-DE" sz="1299" dirty="0"/>
              <a:t>Delegierte aller hessischen Kreise und Städte wählen nach Schulform getrennt  (Gymnasien, Grund-schulen, …. ) für drei Jahre die Mitglieder des Landeseltern-beirates. Dabei richtet sich die Anzahl der Delegierten pro Stadt oder Kreis für die Wahl des LEB pro Schulform nach der Anzahl der SchülerInnen pro Schulform der Stadt oder des Kreises. </a:t>
            </a:r>
            <a:r>
              <a:rPr lang="de-DE" sz="1399" dirty="0"/>
              <a:t>Der LEB hat maximal 19 Mitglieder.</a:t>
            </a:r>
          </a:p>
          <a:p>
            <a:endParaRPr lang="de-DE" sz="1299" dirty="0"/>
          </a:p>
        </p:txBody>
      </p:sp>
      <p:sp>
        <p:nvSpPr>
          <p:cNvPr id="62" name="Rechteck: abgerundete Ecken 61">
            <a:extLst>
              <a:ext uri="{FF2B5EF4-FFF2-40B4-BE49-F238E27FC236}">
                <a16:creationId xmlns:a16="http://schemas.microsoft.com/office/drawing/2014/main" id="{E0CB597A-1492-4772-8C68-6944D9F43593}"/>
              </a:ext>
            </a:extLst>
          </p:cNvPr>
          <p:cNvSpPr/>
          <p:nvPr/>
        </p:nvSpPr>
        <p:spPr>
          <a:xfrm>
            <a:off x="5263722" y="1594831"/>
            <a:ext cx="2096087" cy="836427"/>
          </a:xfrm>
          <a:prstGeom prst="roundRect">
            <a:avLst/>
          </a:prstGeom>
          <a:solidFill>
            <a:schemeClr val="bg1"/>
          </a:solidFill>
          <a:ln w="19050">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399" b="1" dirty="0">
                <a:solidFill>
                  <a:schemeClr val="tx1"/>
                </a:solidFill>
              </a:rPr>
              <a:t>Wiesbadener Delegierte für die Wahl des Landeselternbeirates</a:t>
            </a:r>
          </a:p>
        </p:txBody>
      </p:sp>
      <p:sp>
        <p:nvSpPr>
          <p:cNvPr id="63" name="Rechteck: abgerundete Ecken 62">
            <a:extLst>
              <a:ext uri="{FF2B5EF4-FFF2-40B4-BE49-F238E27FC236}">
                <a16:creationId xmlns:a16="http://schemas.microsoft.com/office/drawing/2014/main" id="{CB092B2C-F038-4C72-B843-59FA07B8C0AC}"/>
              </a:ext>
            </a:extLst>
          </p:cNvPr>
          <p:cNvSpPr/>
          <p:nvPr/>
        </p:nvSpPr>
        <p:spPr>
          <a:xfrm>
            <a:off x="9989512" y="1603799"/>
            <a:ext cx="2096087" cy="794567"/>
          </a:xfrm>
          <a:prstGeom prst="roundRect">
            <a:avLst/>
          </a:prstGeom>
          <a:solidFill>
            <a:schemeClr val="bg1"/>
          </a:solidFill>
          <a:ln w="19050">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399" dirty="0">
                <a:solidFill>
                  <a:schemeClr val="tx1"/>
                </a:solidFill>
              </a:rPr>
              <a:t>Delegierte Stadt / Kreis n für die Wahl des Landeselternbeirates</a:t>
            </a:r>
          </a:p>
        </p:txBody>
      </p:sp>
      <p:sp>
        <p:nvSpPr>
          <p:cNvPr id="64" name="Rechteck 63">
            <a:extLst>
              <a:ext uri="{FF2B5EF4-FFF2-40B4-BE49-F238E27FC236}">
                <a16:creationId xmlns:a16="http://schemas.microsoft.com/office/drawing/2014/main" id="{DDD60C13-57FB-46B7-91FE-739B037DA7F7}"/>
              </a:ext>
            </a:extLst>
          </p:cNvPr>
          <p:cNvSpPr/>
          <p:nvPr/>
        </p:nvSpPr>
        <p:spPr>
          <a:xfrm>
            <a:off x="4001339" y="1226783"/>
            <a:ext cx="7067547" cy="45719"/>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66" name="Rechteck: abgerundete Ecken 65">
            <a:extLst>
              <a:ext uri="{FF2B5EF4-FFF2-40B4-BE49-F238E27FC236}">
                <a16:creationId xmlns:a16="http://schemas.microsoft.com/office/drawing/2014/main" id="{2B7EABA3-3AA5-43E6-A125-C0CA4D23DEC8}"/>
              </a:ext>
            </a:extLst>
          </p:cNvPr>
          <p:cNvSpPr/>
          <p:nvPr/>
        </p:nvSpPr>
        <p:spPr>
          <a:xfrm>
            <a:off x="5050666" y="214499"/>
            <a:ext cx="4968891" cy="836427"/>
          </a:xfrm>
          <a:prstGeom prst="roundRect">
            <a:avLst/>
          </a:prstGeom>
          <a:solidFill>
            <a:schemeClr val="bg1"/>
          </a:solidFill>
          <a:ln w="19050">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sz="1399" dirty="0">
              <a:solidFill>
                <a:schemeClr val="tx1"/>
              </a:solidFill>
            </a:endParaRPr>
          </a:p>
        </p:txBody>
      </p:sp>
      <p:pic>
        <p:nvPicPr>
          <p:cNvPr id="67" name="Grafik 66">
            <a:extLst>
              <a:ext uri="{FF2B5EF4-FFF2-40B4-BE49-F238E27FC236}">
                <a16:creationId xmlns:a16="http://schemas.microsoft.com/office/drawing/2014/main" id="{591BAB1F-AC4C-4A49-8C92-2226A2419A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78157" y="233812"/>
            <a:ext cx="4140469" cy="793471"/>
          </a:xfrm>
          <a:prstGeom prst="rect">
            <a:avLst/>
          </a:prstGeom>
        </p:spPr>
      </p:pic>
      <p:sp>
        <p:nvSpPr>
          <p:cNvPr id="68" name="Rechteck: abgerundete Ecken 67">
            <a:extLst>
              <a:ext uri="{FF2B5EF4-FFF2-40B4-BE49-F238E27FC236}">
                <a16:creationId xmlns:a16="http://schemas.microsoft.com/office/drawing/2014/main" id="{33E2C26D-421F-429F-9FCA-AA43517FF6C9}"/>
              </a:ext>
            </a:extLst>
          </p:cNvPr>
          <p:cNvSpPr/>
          <p:nvPr/>
        </p:nvSpPr>
        <p:spPr>
          <a:xfrm>
            <a:off x="2972417" y="1613605"/>
            <a:ext cx="2096087" cy="836427"/>
          </a:xfrm>
          <a:prstGeom prst="roundRect">
            <a:avLst/>
          </a:prstGeom>
          <a:solidFill>
            <a:schemeClr val="bg1"/>
          </a:solidFill>
          <a:ln w="19050">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399" dirty="0">
                <a:solidFill>
                  <a:schemeClr val="tx1"/>
                </a:solidFill>
              </a:rPr>
              <a:t>Eltern mit Direktmandat nach Punkt 6 und 7</a:t>
            </a:r>
          </a:p>
        </p:txBody>
      </p:sp>
      <p:sp>
        <p:nvSpPr>
          <p:cNvPr id="69" name="Textfeld 68">
            <a:extLst>
              <a:ext uri="{FF2B5EF4-FFF2-40B4-BE49-F238E27FC236}">
                <a16:creationId xmlns:a16="http://schemas.microsoft.com/office/drawing/2014/main" id="{9D3A9DCC-4A1C-4301-A4C1-096C12BE8CA6}"/>
              </a:ext>
            </a:extLst>
          </p:cNvPr>
          <p:cNvSpPr txBox="1"/>
          <p:nvPr/>
        </p:nvSpPr>
        <p:spPr>
          <a:xfrm>
            <a:off x="1711927" y="5696512"/>
            <a:ext cx="360996" cy="307648"/>
          </a:xfrm>
          <a:prstGeom prst="rect">
            <a:avLst/>
          </a:prstGeom>
          <a:noFill/>
          <a:ln>
            <a:noFill/>
          </a:ln>
        </p:spPr>
        <p:txBody>
          <a:bodyPr wrap="none" rtlCol="0">
            <a:spAutoFit/>
          </a:bodyPr>
          <a:lstStyle/>
          <a:p>
            <a:r>
              <a:rPr lang="de-DE" sz="1399" b="1" dirty="0"/>
              <a:t>….</a:t>
            </a:r>
          </a:p>
        </p:txBody>
      </p:sp>
      <p:sp>
        <p:nvSpPr>
          <p:cNvPr id="70" name="Textfeld 69">
            <a:extLst>
              <a:ext uri="{FF2B5EF4-FFF2-40B4-BE49-F238E27FC236}">
                <a16:creationId xmlns:a16="http://schemas.microsoft.com/office/drawing/2014/main" id="{B77811BD-E66E-4E0F-8EC5-ED88131274B3}"/>
              </a:ext>
            </a:extLst>
          </p:cNvPr>
          <p:cNvSpPr txBox="1"/>
          <p:nvPr/>
        </p:nvSpPr>
        <p:spPr>
          <a:xfrm>
            <a:off x="9438128" y="5673129"/>
            <a:ext cx="360996" cy="307648"/>
          </a:xfrm>
          <a:prstGeom prst="rect">
            <a:avLst/>
          </a:prstGeom>
          <a:noFill/>
          <a:ln>
            <a:noFill/>
          </a:ln>
        </p:spPr>
        <p:txBody>
          <a:bodyPr wrap="none" rtlCol="0">
            <a:spAutoFit/>
          </a:bodyPr>
          <a:lstStyle/>
          <a:p>
            <a:r>
              <a:rPr lang="de-DE" sz="1399" b="1" dirty="0"/>
              <a:t>….</a:t>
            </a:r>
          </a:p>
        </p:txBody>
      </p:sp>
      <p:sp>
        <p:nvSpPr>
          <p:cNvPr id="71" name="Textfeld 70">
            <a:extLst>
              <a:ext uri="{FF2B5EF4-FFF2-40B4-BE49-F238E27FC236}">
                <a16:creationId xmlns:a16="http://schemas.microsoft.com/office/drawing/2014/main" id="{D4507057-88F6-4BB1-8522-9CB82BE3B1DE}"/>
              </a:ext>
            </a:extLst>
          </p:cNvPr>
          <p:cNvSpPr txBox="1"/>
          <p:nvPr/>
        </p:nvSpPr>
        <p:spPr>
          <a:xfrm>
            <a:off x="8500951" y="5669680"/>
            <a:ext cx="360996" cy="307648"/>
          </a:xfrm>
          <a:prstGeom prst="rect">
            <a:avLst/>
          </a:prstGeom>
          <a:noFill/>
          <a:ln>
            <a:noFill/>
          </a:ln>
        </p:spPr>
        <p:txBody>
          <a:bodyPr wrap="none" rtlCol="0">
            <a:spAutoFit/>
          </a:bodyPr>
          <a:lstStyle/>
          <a:p>
            <a:r>
              <a:rPr lang="de-DE" sz="1399" b="1" dirty="0"/>
              <a:t>….</a:t>
            </a:r>
          </a:p>
        </p:txBody>
      </p:sp>
      <p:sp>
        <p:nvSpPr>
          <p:cNvPr id="72" name="Textfeld 71">
            <a:extLst>
              <a:ext uri="{FF2B5EF4-FFF2-40B4-BE49-F238E27FC236}">
                <a16:creationId xmlns:a16="http://schemas.microsoft.com/office/drawing/2014/main" id="{AB59BDEA-4DFB-45F4-90BB-BBD9F06E83B6}"/>
              </a:ext>
            </a:extLst>
          </p:cNvPr>
          <p:cNvSpPr txBox="1"/>
          <p:nvPr/>
        </p:nvSpPr>
        <p:spPr>
          <a:xfrm>
            <a:off x="2657867" y="5672832"/>
            <a:ext cx="360996" cy="307648"/>
          </a:xfrm>
          <a:prstGeom prst="rect">
            <a:avLst/>
          </a:prstGeom>
          <a:noFill/>
          <a:ln>
            <a:noFill/>
          </a:ln>
        </p:spPr>
        <p:txBody>
          <a:bodyPr wrap="none" rtlCol="0">
            <a:spAutoFit/>
          </a:bodyPr>
          <a:lstStyle/>
          <a:p>
            <a:r>
              <a:rPr lang="de-DE" sz="1399" b="1" dirty="0"/>
              <a:t>….</a:t>
            </a:r>
          </a:p>
        </p:txBody>
      </p:sp>
      <p:sp>
        <p:nvSpPr>
          <p:cNvPr id="65" name="Pfeil: nach rechts 64">
            <a:extLst>
              <a:ext uri="{FF2B5EF4-FFF2-40B4-BE49-F238E27FC236}">
                <a16:creationId xmlns:a16="http://schemas.microsoft.com/office/drawing/2014/main" id="{4A971B0D-4E67-4802-9EA0-14D5462D2812}"/>
              </a:ext>
            </a:extLst>
          </p:cNvPr>
          <p:cNvSpPr/>
          <p:nvPr/>
        </p:nvSpPr>
        <p:spPr>
          <a:xfrm rot="16200000">
            <a:off x="7414084" y="990960"/>
            <a:ext cx="216513" cy="258141"/>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dirty="0"/>
          </a:p>
        </p:txBody>
      </p:sp>
    </p:spTree>
    <p:extLst>
      <p:ext uri="{BB962C8B-B14F-4D97-AF65-F5344CB8AC3E}">
        <p14:creationId xmlns:p14="http://schemas.microsoft.com/office/powerpoint/2010/main" val="3188024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a:extLst>
              <a:ext uri="{FF2B5EF4-FFF2-40B4-BE49-F238E27FC236}">
                <a16:creationId xmlns:a16="http://schemas.microsoft.com/office/drawing/2014/main" id="{F7692C6A-FA91-4DAD-B000-F6049C926A7C}"/>
              </a:ext>
            </a:extLst>
          </p:cNvPr>
          <p:cNvCxnSpPr>
            <a:cxnSpLocks/>
          </p:cNvCxnSpPr>
          <p:nvPr/>
        </p:nvCxnSpPr>
        <p:spPr>
          <a:xfrm>
            <a:off x="4001323" y="1228293"/>
            <a:ext cx="0" cy="757519"/>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4DB96537-B0A5-4C8D-9805-D228A65FC952}"/>
              </a:ext>
            </a:extLst>
          </p:cNvPr>
          <p:cNvSpPr txBox="1"/>
          <p:nvPr/>
        </p:nvSpPr>
        <p:spPr>
          <a:xfrm>
            <a:off x="9679523" y="1884245"/>
            <a:ext cx="360996" cy="307648"/>
          </a:xfrm>
          <a:prstGeom prst="rect">
            <a:avLst/>
          </a:prstGeom>
          <a:noFill/>
          <a:ln>
            <a:noFill/>
          </a:ln>
        </p:spPr>
        <p:txBody>
          <a:bodyPr wrap="none" rtlCol="0">
            <a:spAutoFit/>
          </a:bodyPr>
          <a:lstStyle/>
          <a:p>
            <a:r>
              <a:rPr lang="de-DE" sz="1399" b="1" dirty="0"/>
              <a:t>….</a:t>
            </a:r>
          </a:p>
        </p:txBody>
      </p:sp>
      <p:cxnSp>
        <p:nvCxnSpPr>
          <p:cNvPr id="8" name="Gerader Verbinder 7">
            <a:extLst>
              <a:ext uri="{FF2B5EF4-FFF2-40B4-BE49-F238E27FC236}">
                <a16:creationId xmlns:a16="http://schemas.microsoft.com/office/drawing/2014/main" id="{EFFBF0C2-D7C8-4271-BBD2-C8302D973D05}"/>
              </a:ext>
            </a:extLst>
          </p:cNvPr>
          <p:cNvCxnSpPr>
            <a:cxnSpLocks/>
          </p:cNvCxnSpPr>
          <p:nvPr/>
        </p:nvCxnSpPr>
        <p:spPr>
          <a:xfrm>
            <a:off x="6280803" y="1253631"/>
            <a:ext cx="0" cy="757519"/>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532E3E36-2D31-4DB9-8321-7532575C611B}"/>
              </a:ext>
            </a:extLst>
          </p:cNvPr>
          <p:cNvCxnSpPr>
            <a:cxnSpLocks/>
          </p:cNvCxnSpPr>
          <p:nvPr/>
        </p:nvCxnSpPr>
        <p:spPr>
          <a:xfrm>
            <a:off x="11068868" y="1229609"/>
            <a:ext cx="0" cy="757519"/>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E7EC2FAB-83A8-4431-817E-C45DCC0BA4C2}"/>
              </a:ext>
            </a:extLst>
          </p:cNvPr>
          <p:cNvCxnSpPr>
            <a:cxnSpLocks/>
          </p:cNvCxnSpPr>
          <p:nvPr/>
        </p:nvCxnSpPr>
        <p:spPr>
          <a:xfrm>
            <a:off x="8644202" y="1230761"/>
            <a:ext cx="0" cy="757519"/>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E1E9811-2063-480B-BBA8-7E5049D43820}"/>
              </a:ext>
            </a:extLst>
          </p:cNvPr>
          <p:cNvSpPr/>
          <p:nvPr/>
        </p:nvSpPr>
        <p:spPr>
          <a:xfrm>
            <a:off x="210404" y="2995406"/>
            <a:ext cx="5083668" cy="3200401"/>
          </a:xfrm>
          <a:prstGeom prst="rect">
            <a:avLst/>
          </a:prstGeom>
          <a:solidFill>
            <a:schemeClr val="accent4">
              <a:lumMod val="20000"/>
              <a:lumOff val="80000"/>
            </a:schemeClr>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dirty="0"/>
          </a:p>
        </p:txBody>
      </p:sp>
      <p:sp>
        <p:nvSpPr>
          <p:cNvPr id="12" name="Rechteck: abgerundete Ecken 11">
            <a:extLst>
              <a:ext uri="{FF2B5EF4-FFF2-40B4-BE49-F238E27FC236}">
                <a16:creationId xmlns:a16="http://schemas.microsoft.com/office/drawing/2014/main" id="{661D9742-3858-434F-8429-F38BE223D1EB}"/>
              </a:ext>
            </a:extLst>
          </p:cNvPr>
          <p:cNvSpPr/>
          <p:nvPr/>
        </p:nvSpPr>
        <p:spPr>
          <a:xfrm>
            <a:off x="1328015" y="3299667"/>
            <a:ext cx="3168448" cy="721003"/>
          </a:xfrm>
          <a:prstGeom prst="roundRect">
            <a:avLst/>
          </a:prstGeom>
          <a:solidFill>
            <a:schemeClr val="bg1">
              <a:lumMod val="8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199" b="1" dirty="0">
                <a:solidFill>
                  <a:schemeClr val="tx1"/>
                </a:solidFill>
              </a:rPr>
              <a:t>Schulische VertreterInnen </a:t>
            </a:r>
            <a:r>
              <a:rPr lang="de-DE" sz="1199" dirty="0">
                <a:solidFill>
                  <a:schemeClr val="tx1"/>
                </a:solidFill>
              </a:rPr>
              <a:t>für die Wahl der Delegierten des Landeselternbeirates Schule 1</a:t>
            </a:r>
            <a:br>
              <a:rPr lang="de-DE" sz="1199" dirty="0">
                <a:solidFill>
                  <a:schemeClr val="tx1"/>
                </a:solidFill>
              </a:rPr>
            </a:br>
            <a:r>
              <a:rPr lang="de-DE" sz="1001" dirty="0">
                <a:solidFill>
                  <a:schemeClr val="tx1"/>
                </a:solidFill>
              </a:rPr>
              <a:t>(Anzahl abhängig von der Größe der Schule)</a:t>
            </a:r>
          </a:p>
        </p:txBody>
      </p:sp>
      <p:sp>
        <p:nvSpPr>
          <p:cNvPr id="13" name="Rechteck 12">
            <a:extLst>
              <a:ext uri="{FF2B5EF4-FFF2-40B4-BE49-F238E27FC236}">
                <a16:creationId xmlns:a16="http://schemas.microsoft.com/office/drawing/2014/main" id="{C14BE262-C8A2-4744-83E0-EECA0ED3DC89}"/>
              </a:ext>
            </a:extLst>
          </p:cNvPr>
          <p:cNvSpPr/>
          <p:nvPr/>
        </p:nvSpPr>
        <p:spPr>
          <a:xfrm>
            <a:off x="424600" y="5704041"/>
            <a:ext cx="1045683" cy="3271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1" dirty="0">
                <a:solidFill>
                  <a:schemeClr val="tx1"/>
                </a:solidFill>
              </a:rPr>
              <a:t>Eltern einer Klasse</a:t>
            </a:r>
          </a:p>
        </p:txBody>
      </p:sp>
      <p:sp>
        <p:nvSpPr>
          <p:cNvPr id="14" name="Rechteck 13">
            <a:extLst>
              <a:ext uri="{FF2B5EF4-FFF2-40B4-BE49-F238E27FC236}">
                <a16:creationId xmlns:a16="http://schemas.microsoft.com/office/drawing/2014/main" id="{7C9A432E-0B97-4A5F-9FB6-DAD4E8C2F9A0}"/>
              </a:ext>
            </a:extLst>
          </p:cNvPr>
          <p:cNvSpPr/>
          <p:nvPr/>
        </p:nvSpPr>
        <p:spPr>
          <a:xfrm>
            <a:off x="2527514" y="5699844"/>
            <a:ext cx="679511" cy="3271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15" name="Rechteck 14">
            <a:extLst>
              <a:ext uri="{FF2B5EF4-FFF2-40B4-BE49-F238E27FC236}">
                <a16:creationId xmlns:a16="http://schemas.microsoft.com/office/drawing/2014/main" id="{4670C6E4-3D54-43D9-959C-E5A85FBD8CFA}"/>
              </a:ext>
            </a:extLst>
          </p:cNvPr>
          <p:cNvSpPr/>
          <p:nvPr/>
        </p:nvSpPr>
        <p:spPr>
          <a:xfrm>
            <a:off x="1592729" y="5699140"/>
            <a:ext cx="679511" cy="3271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16" name="Rechteck: abgerundete Ecken 15">
            <a:extLst>
              <a:ext uri="{FF2B5EF4-FFF2-40B4-BE49-F238E27FC236}">
                <a16:creationId xmlns:a16="http://schemas.microsoft.com/office/drawing/2014/main" id="{D74883AD-493F-4C28-878F-16B272D7025C}"/>
              </a:ext>
            </a:extLst>
          </p:cNvPr>
          <p:cNvSpPr/>
          <p:nvPr/>
        </p:nvSpPr>
        <p:spPr>
          <a:xfrm>
            <a:off x="802100" y="5167140"/>
            <a:ext cx="518720" cy="327172"/>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a:t>
            </a:r>
          </a:p>
        </p:txBody>
      </p:sp>
      <p:sp>
        <p:nvSpPr>
          <p:cNvPr id="17" name="Rechteck: abgerundete Ecken 16">
            <a:extLst>
              <a:ext uri="{FF2B5EF4-FFF2-40B4-BE49-F238E27FC236}">
                <a16:creationId xmlns:a16="http://schemas.microsoft.com/office/drawing/2014/main" id="{D6270393-7557-4CBB-9F2E-0B6E43D4EC91}"/>
              </a:ext>
            </a:extLst>
          </p:cNvPr>
          <p:cNvSpPr/>
          <p:nvPr/>
        </p:nvSpPr>
        <p:spPr>
          <a:xfrm>
            <a:off x="424593" y="4361804"/>
            <a:ext cx="4664279" cy="1187039"/>
          </a:xfrm>
          <a:prstGeom prst="roundRect">
            <a:avLst/>
          </a:prstGeom>
          <a:solidFill>
            <a:schemeClr val="bg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sz="1199" b="1" dirty="0">
              <a:solidFill>
                <a:schemeClr val="tx1"/>
              </a:solidFill>
            </a:endParaRPr>
          </a:p>
        </p:txBody>
      </p:sp>
      <p:sp>
        <p:nvSpPr>
          <p:cNvPr id="18" name="Rechteck: abgerundete Ecken 17">
            <a:extLst>
              <a:ext uri="{FF2B5EF4-FFF2-40B4-BE49-F238E27FC236}">
                <a16:creationId xmlns:a16="http://schemas.microsoft.com/office/drawing/2014/main" id="{AC34F108-03A2-435F-AA24-117ABDE750A3}"/>
              </a:ext>
            </a:extLst>
          </p:cNvPr>
          <p:cNvSpPr/>
          <p:nvPr/>
        </p:nvSpPr>
        <p:spPr>
          <a:xfrm>
            <a:off x="3729903" y="4444981"/>
            <a:ext cx="1187707" cy="327172"/>
          </a:xfrm>
          <a:prstGeom prst="roundRect">
            <a:avLst/>
          </a:prstGeom>
          <a:solidFill>
            <a:schemeClr val="bg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Vertretung </a:t>
            </a:r>
            <a:r>
              <a:rPr lang="de-DE" sz="1001" dirty="0" err="1">
                <a:solidFill>
                  <a:schemeClr val="tx1"/>
                </a:solidFill>
              </a:rPr>
              <a:t>ausländ</a:t>
            </a:r>
            <a:r>
              <a:rPr lang="de-DE" sz="1001" dirty="0">
                <a:solidFill>
                  <a:schemeClr val="tx1"/>
                </a:solidFill>
              </a:rPr>
              <a:t>. Eltern</a:t>
            </a:r>
          </a:p>
        </p:txBody>
      </p:sp>
      <p:sp>
        <p:nvSpPr>
          <p:cNvPr id="19" name="Pfeil: nach rechts 18">
            <a:extLst>
              <a:ext uri="{FF2B5EF4-FFF2-40B4-BE49-F238E27FC236}">
                <a16:creationId xmlns:a16="http://schemas.microsoft.com/office/drawing/2014/main" id="{4D186DB1-A427-4167-9D54-767A508F4240}"/>
              </a:ext>
            </a:extLst>
          </p:cNvPr>
          <p:cNvSpPr/>
          <p:nvPr/>
        </p:nvSpPr>
        <p:spPr>
          <a:xfrm rot="16200000">
            <a:off x="2779537" y="5462155"/>
            <a:ext cx="178967" cy="32717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20" name="Pfeil: nach rechts 19">
            <a:extLst>
              <a:ext uri="{FF2B5EF4-FFF2-40B4-BE49-F238E27FC236}">
                <a16:creationId xmlns:a16="http://schemas.microsoft.com/office/drawing/2014/main" id="{34EA6206-3CB8-4D4C-8BB6-2BB2216E04DE}"/>
              </a:ext>
            </a:extLst>
          </p:cNvPr>
          <p:cNvSpPr/>
          <p:nvPr/>
        </p:nvSpPr>
        <p:spPr>
          <a:xfrm rot="16200000">
            <a:off x="946912" y="5446072"/>
            <a:ext cx="178967" cy="32717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21" name="Pfeil: nach rechts 20">
            <a:extLst>
              <a:ext uri="{FF2B5EF4-FFF2-40B4-BE49-F238E27FC236}">
                <a16:creationId xmlns:a16="http://schemas.microsoft.com/office/drawing/2014/main" id="{9FB46CBC-FE9E-4C41-B8D5-FC8E0CDDB71C}"/>
              </a:ext>
            </a:extLst>
          </p:cNvPr>
          <p:cNvSpPr/>
          <p:nvPr/>
        </p:nvSpPr>
        <p:spPr>
          <a:xfrm rot="16200000">
            <a:off x="1809692" y="5474735"/>
            <a:ext cx="178967" cy="32717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22" name="Pfeil: nach rechts 21">
            <a:extLst>
              <a:ext uri="{FF2B5EF4-FFF2-40B4-BE49-F238E27FC236}">
                <a16:creationId xmlns:a16="http://schemas.microsoft.com/office/drawing/2014/main" id="{0F5DF929-A1A0-41FF-BB30-2D92C77683C6}"/>
              </a:ext>
            </a:extLst>
          </p:cNvPr>
          <p:cNvSpPr/>
          <p:nvPr/>
        </p:nvSpPr>
        <p:spPr>
          <a:xfrm rot="16200000">
            <a:off x="3799258" y="5176094"/>
            <a:ext cx="963335" cy="140080"/>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dirty="0"/>
          </a:p>
        </p:txBody>
      </p:sp>
      <p:sp>
        <p:nvSpPr>
          <p:cNvPr id="23" name="Rechteck 22">
            <a:extLst>
              <a:ext uri="{FF2B5EF4-FFF2-40B4-BE49-F238E27FC236}">
                <a16:creationId xmlns:a16="http://schemas.microsoft.com/office/drawing/2014/main" id="{C73AA4EA-03A8-4517-B8A5-55B0FAE4984D}"/>
              </a:ext>
            </a:extLst>
          </p:cNvPr>
          <p:cNvSpPr/>
          <p:nvPr/>
        </p:nvSpPr>
        <p:spPr>
          <a:xfrm>
            <a:off x="3619469" y="5682370"/>
            <a:ext cx="1469399" cy="34464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1" dirty="0">
                <a:solidFill>
                  <a:schemeClr val="tx1"/>
                </a:solidFill>
              </a:rPr>
              <a:t>Eltern ausländischer Kinder</a:t>
            </a:r>
          </a:p>
        </p:txBody>
      </p:sp>
      <p:sp>
        <p:nvSpPr>
          <p:cNvPr id="24" name="Rechteck: abgerundete Ecken 23">
            <a:extLst>
              <a:ext uri="{FF2B5EF4-FFF2-40B4-BE49-F238E27FC236}">
                <a16:creationId xmlns:a16="http://schemas.microsoft.com/office/drawing/2014/main" id="{8FA21D56-6D83-4A61-B57C-448A87214447}"/>
              </a:ext>
            </a:extLst>
          </p:cNvPr>
          <p:cNvSpPr/>
          <p:nvPr/>
        </p:nvSpPr>
        <p:spPr>
          <a:xfrm>
            <a:off x="951904" y="4717193"/>
            <a:ext cx="768628" cy="481668"/>
          </a:xfrm>
          <a:prstGeom prst="roundRect">
            <a:avLst/>
          </a:prstGeom>
          <a:solidFill>
            <a:schemeClr val="bg2">
              <a:lumMod val="9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Vertreter Klassen-EB</a:t>
            </a:r>
          </a:p>
        </p:txBody>
      </p:sp>
      <p:sp>
        <p:nvSpPr>
          <p:cNvPr id="25" name="Rechteck: abgerundete Ecken 24">
            <a:extLst>
              <a:ext uri="{FF2B5EF4-FFF2-40B4-BE49-F238E27FC236}">
                <a16:creationId xmlns:a16="http://schemas.microsoft.com/office/drawing/2014/main" id="{F8C50042-8009-42F0-9994-B0ABE854ACC9}"/>
              </a:ext>
            </a:extLst>
          </p:cNvPr>
          <p:cNvSpPr/>
          <p:nvPr/>
        </p:nvSpPr>
        <p:spPr>
          <a:xfrm>
            <a:off x="1871032" y="4723664"/>
            <a:ext cx="768628" cy="481668"/>
          </a:xfrm>
          <a:prstGeom prst="roundRect">
            <a:avLst/>
          </a:prstGeom>
          <a:solidFill>
            <a:schemeClr val="bg2">
              <a:lumMod val="9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Vertreter Klassen-EB</a:t>
            </a:r>
          </a:p>
        </p:txBody>
      </p:sp>
      <p:sp>
        <p:nvSpPr>
          <p:cNvPr id="26" name="Rechteck: abgerundete Ecken 25">
            <a:extLst>
              <a:ext uri="{FF2B5EF4-FFF2-40B4-BE49-F238E27FC236}">
                <a16:creationId xmlns:a16="http://schemas.microsoft.com/office/drawing/2014/main" id="{2AA6216D-E131-4144-9B19-59E528C6E7C5}"/>
              </a:ext>
            </a:extLst>
          </p:cNvPr>
          <p:cNvSpPr/>
          <p:nvPr/>
        </p:nvSpPr>
        <p:spPr>
          <a:xfrm>
            <a:off x="2786218" y="4709812"/>
            <a:ext cx="768628" cy="481668"/>
          </a:xfrm>
          <a:prstGeom prst="roundRect">
            <a:avLst/>
          </a:prstGeom>
          <a:solidFill>
            <a:schemeClr val="bg2">
              <a:lumMod val="9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Vertreter Klassen-EB</a:t>
            </a:r>
          </a:p>
        </p:txBody>
      </p:sp>
      <p:sp>
        <p:nvSpPr>
          <p:cNvPr id="27" name="Rechteck: abgerundete Ecken 26">
            <a:extLst>
              <a:ext uri="{FF2B5EF4-FFF2-40B4-BE49-F238E27FC236}">
                <a16:creationId xmlns:a16="http://schemas.microsoft.com/office/drawing/2014/main" id="{4B482BD0-1B3C-4145-B465-65FF3A261420}"/>
              </a:ext>
            </a:extLst>
          </p:cNvPr>
          <p:cNvSpPr/>
          <p:nvPr/>
        </p:nvSpPr>
        <p:spPr>
          <a:xfrm>
            <a:off x="2534988" y="5177629"/>
            <a:ext cx="706444" cy="327172"/>
          </a:xfrm>
          <a:prstGeom prst="roundRect">
            <a:avLst/>
          </a:prstGeom>
          <a:solidFill>
            <a:schemeClr val="bg1">
              <a:lumMod val="75000"/>
            </a:schemeClr>
          </a:solidFill>
          <a:ln w="63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a:t>
            </a:r>
          </a:p>
        </p:txBody>
      </p:sp>
      <p:sp>
        <p:nvSpPr>
          <p:cNvPr id="28" name="Rechteck: abgerundete Ecken 27">
            <a:extLst>
              <a:ext uri="{FF2B5EF4-FFF2-40B4-BE49-F238E27FC236}">
                <a16:creationId xmlns:a16="http://schemas.microsoft.com/office/drawing/2014/main" id="{2709E881-6D72-4B74-A0F0-71EEA353B947}"/>
              </a:ext>
            </a:extLst>
          </p:cNvPr>
          <p:cNvSpPr/>
          <p:nvPr/>
        </p:nvSpPr>
        <p:spPr>
          <a:xfrm>
            <a:off x="1620753" y="5167149"/>
            <a:ext cx="768628" cy="343951"/>
          </a:xfrm>
          <a:prstGeom prst="roundRect">
            <a:avLst/>
          </a:prstGeom>
          <a:solidFill>
            <a:schemeClr val="bg1">
              <a:lumMod val="75000"/>
            </a:schemeClr>
          </a:solidFill>
          <a:ln w="63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a:t>
            </a:r>
          </a:p>
        </p:txBody>
      </p:sp>
      <p:sp>
        <p:nvSpPr>
          <p:cNvPr id="29" name="Rechteck: abgerundete Ecken 28">
            <a:extLst>
              <a:ext uri="{FF2B5EF4-FFF2-40B4-BE49-F238E27FC236}">
                <a16:creationId xmlns:a16="http://schemas.microsoft.com/office/drawing/2014/main" id="{579588D3-EEDA-4F54-B107-CC8BC86834CD}"/>
              </a:ext>
            </a:extLst>
          </p:cNvPr>
          <p:cNvSpPr/>
          <p:nvPr/>
        </p:nvSpPr>
        <p:spPr>
          <a:xfrm>
            <a:off x="706922" y="5182171"/>
            <a:ext cx="672111" cy="327172"/>
          </a:xfrm>
          <a:prstGeom prst="roundRect">
            <a:avLst/>
          </a:prstGeom>
          <a:solidFill>
            <a:schemeClr val="bg1">
              <a:lumMod val="75000"/>
            </a:schemeClr>
          </a:solidFill>
          <a:ln w="63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 </a:t>
            </a:r>
          </a:p>
        </p:txBody>
      </p:sp>
      <p:sp>
        <p:nvSpPr>
          <p:cNvPr id="30" name="Textfeld 29">
            <a:extLst>
              <a:ext uri="{FF2B5EF4-FFF2-40B4-BE49-F238E27FC236}">
                <a16:creationId xmlns:a16="http://schemas.microsoft.com/office/drawing/2014/main" id="{BD6F18DD-8568-4862-B920-69A3A0321875}"/>
              </a:ext>
            </a:extLst>
          </p:cNvPr>
          <p:cNvSpPr txBox="1"/>
          <p:nvPr/>
        </p:nvSpPr>
        <p:spPr>
          <a:xfrm>
            <a:off x="831641" y="4331805"/>
            <a:ext cx="1462516" cy="307648"/>
          </a:xfrm>
          <a:prstGeom prst="rect">
            <a:avLst/>
          </a:prstGeom>
          <a:noFill/>
          <a:ln>
            <a:noFill/>
          </a:ln>
        </p:spPr>
        <p:txBody>
          <a:bodyPr wrap="none" rtlCol="0">
            <a:spAutoFit/>
          </a:bodyPr>
          <a:lstStyle/>
          <a:p>
            <a:r>
              <a:rPr lang="de-DE" sz="1399" b="1" dirty="0"/>
              <a:t>Schulelternbeirat</a:t>
            </a:r>
          </a:p>
        </p:txBody>
      </p:sp>
      <p:sp>
        <p:nvSpPr>
          <p:cNvPr id="31" name="Pfeil: nach rechts 30">
            <a:extLst>
              <a:ext uri="{FF2B5EF4-FFF2-40B4-BE49-F238E27FC236}">
                <a16:creationId xmlns:a16="http://schemas.microsoft.com/office/drawing/2014/main" id="{D65D14DD-BF35-42B2-A376-D64E67C11689}"/>
              </a:ext>
            </a:extLst>
          </p:cNvPr>
          <p:cNvSpPr/>
          <p:nvPr/>
        </p:nvSpPr>
        <p:spPr>
          <a:xfrm rot="16200000">
            <a:off x="2526285" y="4117100"/>
            <a:ext cx="385684" cy="134191"/>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dirty="0"/>
          </a:p>
        </p:txBody>
      </p:sp>
      <p:sp>
        <p:nvSpPr>
          <p:cNvPr id="32" name="Rechteck: abgerundete Ecken 31">
            <a:extLst>
              <a:ext uri="{FF2B5EF4-FFF2-40B4-BE49-F238E27FC236}">
                <a16:creationId xmlns:a16="http://schemas.microsoft.com/office/drawing/2014/main" id="{98EC06C7-616C-4736-B5B4-495D652101CC}"/>
              </a:ext>
            </a:extLst>
          </p:cNvPr>
          <p:cNvSpPr/>
          <p:nvPr/>
        </p:nvSpPr>
        <p:spPr>
          <a:xfrm>
            <a:off x="7520146" y="1594840"/>
            <a:ext cx="2096087" cy="828199"/>
          </a:xfrm>
          <a:prstGeom prst="roundRect">
            <a:avLst/>
          </a:prstGeom>
          <a:solidFill>
            <a:schemeClr val="bg1"/>
          </a:solidFill>
          <a:ln w="19050">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399" dirty="0">
                <a:solidFill>
                  <a:schemeClr val="tx1"/>
                </a:solidFill>
              </a:rPr>
              <a:t>Delegierte Stadt / Kreis 2 für die Wahl des Landeselternbeirates</a:t>
            </a:r>
          </a:p>
        </p:txBody>
      </p:sp>
      <p:sp>
        <p:nvSpPr>
          <p:cNvPr id="33" name="Textfeld 32">
            <a:extLst>
              <a:ext uri="{FF2B5EF4-FFF2-40B4-BE49-F238E27FC236}">
                <a16:creationId xmlns:a16="http://schemas.microsoft.com/office/drawing/2014/main" id="{4F48D604-0C43-4F17-B702-A8ADBFCAA9C2}"/>
              </a:ext>
            </a:extLst>
          </p:cNvPr>
          <p:cNvSpPr txBox="1"/>
          <p:nvPr/>
        </p:nvSpPr>
        <p:spPr>
          <a:xfrm>
            <a:off x="206436" y="3016028"/>
            <a:ext cx="801823" cy="307648"/>
          </a:xfrm>
          <a:prstGeom prst="rect">
            <a:avLst/>
          </a:prstGeom>
          <a:noFill/>
          <a:ln>
            <a:noFill/>
          </a:ln>
        </p:spPr>
        <p:txBody>
          <a:bodyPr wrap="none" rtlCol="0">
            <a:spAutoFit/>
          </a:bodyPr>
          <a:lstStyle/>
          <a:p>
            <a:r>
              <a:rPr lang="de-DE" sz="1399" b="1" dirty="0"/>
              <a:t>Schule 1</a:t>
            </a:r>
          </a:p>
        </p:txBody>
      </p:sp>
      <p:sp>
        <p:nvSpPr>
          <p:cNvPr id="34" name="Rechteck 33">
            <a:extLst>
              <a:ext uri="{FF2B5EF4-FFF2-40B4-BE49-F238E27FC236}">
                <a16:creationId xmlns:a16="http://schemas.microsoft.com/office/drawing/2014/main" id="{9163E1BD-5FD1-422F-A910-8AF70BAF861D}"/>
              </a:ext>
            </a:extLst>
          </p:cNvPr>
          <p:cNvSpPr/>
          <p:nvPr/>
        </p:nvSpPr>
        <p:spPr>
          <a:xfrm>
            <a:off x="6959860" y="2985879"/>
            <a:ext cx="5098399" cy="3200401"/>
          </a:xfrm>
          <a:prstGeom prst="rect">
            <a:avLst/>
          </a:prstGeom>
          <a:solidFill>
            <a:schemeClr val="accent4">
              <a:lumMod val="20000"/>
              <a:lumOff val="80000"/>
            </a:schemeClr>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dirty="0"/>
          </a:p>
        </p:txBody>
      </p:sp>
      <p:sp>
        <p:nvSpPr>
          <p:cNvPr id="35" name="Rechteck: abgerundete Ecken 34">
            <a:extLst>
              <a:ext uri="{FF2B5EF4-FFF2-40B4-BE49-F238E27FC236}">
                <a16:creationId xmlns:a16="http://schemas.microsoft.com/office/drawing/2014/main" id="{D93913BD-A40A-483B-B718-3FF256A84046}"/>
              </a:ext>
            </a:extLst>
          </p:cNvPr>
          <p:cNvSpPr/>
          <p:nvPr/>
        </p:nvSpPr>
        <p:spPr>
          <a:xfrm>
            <a:off x="8172304" y="3289799"/>
            <a:ext cx="3127351" cy="721003"/>
          </a:xfrm>
          <a:prstGeom prst="roundRect">
            <a:avLst/>
          </a:prstGeom>
          <a:solidFill>
            <a:schemeClr val="bg1">
              <a:lumMod val="8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199" b="1" dirty="0">
                <a:solidFill>
                  <a:schemeClr val="tx1"/>
                </a:solidFill>
              </a:rPr>
              <a:t>Schulische VertreterInnen </a:t>
            </a:r>
            <a:r>
              <a:rPr lang="de-DE" sz="1199" dirty="0">
                <a:solidFill>
                  <a:schemeClr val="tx1"/>
                </a:solidFill>
              </a:rPr>
              <a:t>für die Wahl der Delegierten des Landeselternbeirates Schule n</a:t>
            </a:r>
            <a:br>
              <a:rPr lang="de-DE" sz="1199" dirty="0">
                <a:solidFill>
                  <a:schemeClr val="tx1"/>
                </a:solidFill>
              </a:rPr>
            </a:br>
            <a:r>
              <a:rPr lang="de-DE" sz="1001" dirty="0">
                <a:solidFill>
                  <a:schemeClr val="tx1"/>
                </a:solidFill>
              </a:rPr>
              <a:t>(Anzahl abhängig von der Größe der Schule)</a:t>
            </a:r>
          </a:p>
        </p:txBody>
      </p:sp>
      <p:sp>
        <p:nvSpPr>
          <p:cNvPr id="36" name="Rechteck 35">
            <a:extLst>
              <a:ext uri="{FF2B5EF4-FFF2-40B4-BE49-F238E27FC236}">
                <a16:creationId xmlns:a16="http://schemas.microsoft.com/office/drawing/2014/main" id="{BEF9ED83-F77A-43ED-BF86-E438E8359B24}"/>
              </a:ext>
            </a:extLst>
          </p:cNvPr>
          <p:cNvSpPr/>
          <p:nvPr/>
        </p:nvSpPr>
        <p:spPr>
          <a:xfrm>
            <a:off x="7177820" y="5694511"/>
            <a:ext cx="1045683" cy="3271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1" dirty="0">
                <a:solidFill>
                  <a:schemeClr val="tx1"/>
                </a:solidFill>
              </a:rPr>
              <a:t>Eltern einer Klasse</a:t>
            </a:r>
          </a:p>
        </p:txBody>
      </p:sp>
      <p:sp>
        <p:nvSpPr>
          <p:cNvPr id="37" name="Rechteck 36">
            <a:extLst>
              <a:ext uri="{FF2B5EF4-FFF2-40B4-BE49-F238E27FC236}">
                <a16:creationId xmlns:a16="http://schemas.microsoft.com/office/drawing/2014/main" id="{8AF2F625-A31C-4584-8BC8-9A0A59EEEA52}"/>
              </a:ext>
            </a:extLst>
          </p:cNvPr>
          <p:cNvSpPr/>
          <p:nvPr/>
        </p:nvSpPr>
        <p:spPr>
          <a:xfrm>
            <a:off x="9280736" y="5690319"/>
            <a:ext cx="679511" cy="3271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38" name="Rechteck 37">
            <a:extLst>
              <a:ext uri="{FF2B5EF4-FFF2-40B4-BE49-F238E27FC236}">
                <a16:creationId xmlns:a16="http://schemas.microsoft.com/office/drawing/2014/main" id="{EB093B07-20A0-4554-86D6-519B94E54214}"/>
              </a:ext>
            </a:extLst>
          </p:cNvPr>
          <p:cNvSpPr/>
          <p:nvPr/>
        </p:nvSpPr>
        <p:spPr>
          <a:xfrm>
            <a:off x="8345949" y="5689621"/>
            <a:ext cx="679511" cy="3271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39" name="Rechteck: abgerundete Ecken 38">
            <a:extLst>
              <a:ext uri="{FF2B5EF4-FFF2-40B4-BE49-F238E27FC236}">
                <a16:creationId xmlns:a16="http://schemas.microsoft.com/office/drawing/2014/main" id="{C4EC2829-DCA5-44CD-88B5-9FA6185F6B55}"/>
              </a:ext>
            </a:extLst>
          </p:cNvPr>
          <p:cNvSpPr/>
          <p:nvPr/>
        </p:nvSpPr>
        <p:spPr>
          <a:xfrm>
            <a:off x="7555327" y="5157613"/>
            <a:ext cx="518720" cy="327172"/>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a:t>
            </a:r>
          </a:p>
        </p:txBody>
      </p:sp>
      <p:sp>
        <p:nvSpPr>
          <p:cNvPr id="40" name="Rechteck: abgerundete Ecken 39">
            <a:extLst>
              <a:ext uri="{FF2B5EF4-FFF2-40B4-BE49-F238E27FC236}">
                <a16:creationId xmlns:a16="http://schemas.microsoft.com/office/drawing/2014/main" id="{857CC9CC-4306-4200-BBAA-C8A29202F668}"/>
              </a:ext>
            </a:extLst>
          </p:cNvPr>
          <p:cNvSpPr/>
          <p:nvPr/>
        </p:nvSpPr>
        <p:spPr>
          <a:xfrm>
            <a:off x="7177817" y="4352280"/>
            <a:ext cx="4664279" cy="1187039"/>
          </a:xfrm>
          <a:prstGeom prst="roundRect">
            <a:avLst/>
          </a:prstGeom>
          <a:solidFill>
            <a:schemeClr val="bg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sz="1199" b="1" dirty="0">
              <a:solidFill>
                <a:schemeClr val="tx1"/>
              </a:solidFill>
            </a:endParaRPr>
          </a:p>
        </p:txBody>
      </p:sp>
      <p:sp>
        <p:nvSpPr>
          <p:cNvPr id="41" name="Rechteck: abgerundete Ecken 40">
            <a:extLst>
              <a:ext uri="{FF2B5EF4-FFF2-40B4-BE49-F238E27FC236}">
                <a16:creationId xmlns:a16="http://schemas.microsoft.com/office/drawing/2014/main" id="{054EC71C-65E4-4845-9011-2A2C1A3BA287}"/>
              </a:ext>
            </a:extLst>
          </p:cNvPr>
          <p:cNvSpPr/>
          <p:nvPr/>
        </p:nvSpPr>
        <p:spPr>
          <a:xfrm>
            <a:off x="10483130" y="4435457"/>
            <a:ext cx="1187707" cy="327172"/>
          </a:xfrm>
          <a:prstGeom prst="roundRect">
            <a:avLst/>
          </a:prstGeom>
          <a:solidFill>
            <a:schemeClr val="bg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Vertretung </a:t>
            </a:r>
            <a:r>
              <a:rPr lang="de-DE" sz="1001" dirty="0" err="1">
                <a:solidFill>
                  <a:schemeClr val="tx1"/>
                </a:solidFill>
              </a:rPr>
              <a:t>ausländ</a:t>
            </a:r>
            <a:r>
              <a:rPr lang="de-DE" sz="1001" dirty="0">
                <a:solidFill>
                  <a:schemeClr val="tx1"/>
                </a:solidFill>
              </a:rPr>
              <a:t>. Eltern</a:t>
            </a:r>
          </a:p>
        </p:txBody>
      </p:sp>
      <p:sp>
        <p:nvSpPr>
          <p:cNvPr id="42" name="Pfeil: nach rechts 41">
            <a:extLst>
              <a:ext uri="{FF2B5EF4-FFF2-40B4-BE49-F238E27FC236}">
                <a16:creationId xmlns:a16="http://schemas.microsoft.com/office/drawing/2014/main" id="{00AFD844-B535-4291-8CC2-6A1C2F81F9E4}"/>
              </a:ext>
            </a:extLst>
          </p:cNvPr>
          <p:cNvSpPr/>
          <p:nvPr/>
        </p:nvSpPr>
        <p:spPr>
          <a:xfrm rot="16200000">
            <a:off x="9532764" y="5452629"/>
            <a:ext cx="178967" cy="32717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43" name="Pfeil: nach rechts 42">
            <a:extLst>
              <a:ext uri="{FF2B5EF4-FFF2-40B4-BE49-F238E27FC236}">
                <a16:creationId xmlns:a16="http://schemas.microsoft.com/office/drawing/2014/main" id="{489ADC64-F93A-417E-BB3A-6BD447C43F07}"/>
              </a:ext>
            </a:extLst>
          </p:cNvPr>
          <p:cNvSpPr/>
          <p:nvPr/>
        </p:nvSpPr>
        <p:spPr>
          <a:xfrm rot="16200000">
            <a:off x="7700136" y="5436547"/>
            <a:ext cx="178967" cy="32717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44" name="Pfeil: nach rechts 43">
            <a:extLst>
              <a:ext uri="{FF2B5EF4-FFF2-40B4-BE49-F238E27FC236}">
                <a16:creationId xmlns:a16="http://schemas.microsoft.com/office/drawing/2014/main" id="{D7809A62-E46B-4446-A814-8CEAB39E0184}"/>
              </a:ext>
            </a:extLst>
          </p:cNvPr>
          <p:cNvSpPr/>
          <p:nvPr/>
        </p:nvSpPr>
        <p:spPr>
          <a:xfrm rot="16200000">
            <a:off x="8562913" y="5465209"/>
            <a:ext cx="178967" cy="32717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45" name="Pfeil: nach rechts 44">
            <a:extLst>
              <a:ext uri="{FF2B5EF4-FFF2-40B4-BE49-F238E27FC236}">
                <a16:creationId xmlns:a16="http://schemas.microsoft.com/office/drawing/2014/main" id="{171440C3-3291-4B74-8002-E3B58746B0E1}"/>
              </a:ext>
            </a:extLst>
          </p:cNvPr>
          <p:cNvSpPr/>
          <p:nvPr/>
        </p:nvSpPr>
        <p:spPr>
          <a:xfrm rot="16200000">
            <a:off x="10590585" y="5166569"/>
            <a:ext cx="963335" cy="140080"/>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dirty="0"/>
          </a:p>
        </p:txBody>
      </p:sp>
      <p:sp>
        <p:nvSpPr>
          <p:cNvPr id="46" name="Rechteck 45">
            <a:extLst>
              <a:ext uri="{FF2B5EF4-FFF2-40B4-BE49-F238E27FC236}">
                <a16:creationId xmlns:a16="http://schemas.microsoft.com/office/drawing/2014/main" id="{40D58341-3A97-4141-A14A-EAC2287331F4}"/>
              </a:ext>
            </a:extLst>
          </p:cNvPr>
          <p:cNvSpPr/>
          <p:nvPr/>
        </p:nvSpPr>
        <p:spPr>
          <a:xfrm>
            <a:off x="10372694" y="5672842"/>
            <a:ext cx="1469399" cy="34464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1" dirty="0">
                <a:solidFill>
                  <a:schemeClr val="tx1"/>
                </a:solidFill>
              </a:rPr>
              <a:t>Eltern ausländischer Kinder</a:t>
            </a:r>
          </a:p>
        </p:txBody>
      </p:sp>
      <p:sp>
        <p:nvSpPr>
          <p:cNvPr id="47" name="Rechteck: abgerundete Ecken 46">
            <a:extLst>
              <a:ext uri="{FF2B5EF4-FFF2-40B4-BE49-F238E27FC236}">
                <a16:creationId xmlns:a16="http://schemas.microsoft.com/office/drawing/2014/main" id="{BA31DF17-E845-4771-8F51-BFA4E8B1FD25}"/>
              </a:ext>
            </a:extLst>
          </p:cNvPr>
          <p:cNvSpPr/>
          <p:nvPr/>
        </p:nvSpPr>
        <p:spPr>
          <a:xfrm>
            <a:off x="7705129" y="4707665"/>
            <a:ext cx="768628" cy="481668"/>
          </a:xfrm>
          <a:prstGeom prst="roundRect">
            <a:avLst/>
          </a:prstGeom>
          <a:solidFill>
            <a:schemeClr val="bg2">
              <a:lumMod val="9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Vertreter Klassen-EB</a:t>
            </a:r>
          </a:p>
        </p:txBody>
      </p:sp>
      <p:sp>
        <p:nvSpPr>
          <p:cNvPr id="48" name="Rechteck: abgerundete Ecken 47">
            <a:extLst>
              <a:ext uri="{FF2B5EF4-FFF2-40B4-BE49-F238E27FC236}">
                <a16:creationId xmlns:a16="http://schemas.microsoft.com/office/drawing/2014/main" id="{0C5B51C4-F958-45BA-99F3-08150D2687D6}"/>
              </a:ext>
            </a:extLst>
          </p:cNvPr>
          <p:cNvSpPr/>
          <p:nvPr/>
        </p:nvSpPr>
        <p:spPr>
          <a:xfrm>
            <a:off x="8624260" y="4714139"/>
            <a:ext cx="768628" cy="481668"/>
          </a:xfrm>
          <a:prstGeom prst="roundRect">
            <a:avLst/>
          </a:prstGeom>
          <a:solidFill>
            <a:schemeClr val="bg2">
              <a:lumMod val="9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Vertreter Klassen-EB</a:t>
            </a:r>
          </a:p>
        </p:txBody>
      </p:sp>
      <p:sp>
        <p:nvSpPr>
          <p:cNvPr id="49" name="Rechteck: abgerundete Ecken 48">
            <a:extLst>
              <a:ext uri="{FF2B5EF4-FFF2-40B4-BE49-F238E27FC236}">
                <a16:creationId xmlns:a16="http://schemas.microsoft.com/office/drawing/2014/main" id="{E8EF2DA3-6F42-422B-99EE-4E839AA7BD59}"/>
              </a:ext>
            </a:extLst>
          </p:cNvPr>
          <p:cNvSpPr/>
          <p:nvPr/>
        </p:nvSpPr>
        <p:spPr>
          <a:xfrm>
            <a:off x="9539442" y="4700287"/>
            <a:ext cx="768628" cy="481668"/>
          </a:xfrm>
          <a:prstGeom prst="roundRect">
            <a:avLst/>
          </a:prstGeom>
          <a:solidFill>
            <a:schemeClr val="bg2">
              <a:lumMod val="9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Vertreter Klassen-EB</a:t>
            </a:r>
          </a:p>
        </p:txBody>
      </p:sp>
      <p:sp>
        <p:nvSpPr>
          <p:cNvPr id="50" name="Rechteck: abgerundete Ecken 49">
            <a:extLst>
              <a:ext uri="{FF2B5EF4-FFF2-40B4-BE49-F238E27FC236}">
                <a16:creationId xmlns:a16="http://schemas.microsoft.com/office/drawing/2014/main" id="{0DE5CD53-86F0-4EFE-BD95-A80CD8905164}"/>
              </a:ext>
            </a:extLst>
          </p:cNvPr>
          <p:cNvSpPr/>
          <p:nvPr/>
        </p:nvSpPr>
        <p:spPr>
          <a:xfrm>
            <a:off x="9288220" y="5168101"/>
            <a:ext cx="706444" cy="327172"/>
          </a:xfrm>
          <a:prstGeom prst="roundRect">
            <a:avLst/>
          </a:prstGeom>
          <a:solidFill>
            <a:schemeClr val="bg1">
              <a:lumMod val="75000"/>
            </a:schemeClr>
          </a:solidFill>
          <a:ln w="63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a:t>
            </a:r>
          </a:p>
        </p:txBody>
      </p:sp>
      <p:sp>
        <p:nvSpPr>
          <p:cNvPr id="51" name="Rechteck: abgerundete Ecken 50">
            <a:extLst>
              <a:ext uri="{FF2B5EF4-FFF2-40B4-BE49-F238E27FC236}">
                <a16:creationId xmlns:a16="http://schemas.microsoft.com/office/drawing/2014/main" id="{C2983C37-4AF8-4B6F-B8D2-68948DE32970}"/>
              </a:ext>
            </a:extLst>
          </p:cNvPr>
          <p:cNvSpPr/>
          <p:nvPr/>
        </p:nvSpPr>
        <p:spPr>
          <a:xfrm>
            <a:off x="8373978" y="5157625"/>
            <a:ext cx="768628" cy="343951"/>
          </a:xfrm>
          <a:prstGeom prst="roundRect">
            <a:avLst/>
          </a:prstGeom>
          <a:solidFill>
            <a:schemeClr val="bg1">
              <a:lumMod val="75000"/>
            </a:schemeClr>
          </a:solidFill>
          <a:ln w="63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a:t>
            </a:r>
          </a:p>
        </p:txBody>
      </p:sp>
      <p:sp>
        <p:nvSpPr>
          <p:cNvPr id="52" name="Pfeil: nach rechts 51">
            <a:extLst>
              <a:ext uri="{FF2B5EF4-FFF2-40B4-BE49-F238E27FC236}">
                <a16:creationId xmlns:a16="http://schemas.microsoft.com/office/drawing/2014/main" id="{57A85FE9-2B71-4DF6-A8F2-B620A693F636}"/>
              </a:ext>
            </a:extLst>
          </p:cNvPr>
          <p:cNvSpPr/>
          <p:nvPr/>
        </p:nvSpPr>
        <p:spPr>
          <a:xfrm rot="16200000">
            <a:off x="9422774" y="4143419"/>
            <a:ext cx="374987" cy="133695"/>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dirty="0"/>
          </a:p>
        </p:txBody>
      </p:sp>
      <p:sp>
        <p:nvSpPr>
          <p:cNvPr id="53" name="Rechteck: abgerundete Ecken 52">
            <a:extLst>
              <a:ext uri="{FF2B5EF4-FFF2-40B4-BE49-F238E27FC236}">
                <a16:creationId xmlns:a16="http://schemas.microsoft.com/office/drawing/2014/main" id="{6823EF5B-B419-4477-8804-3684E9DBAA3F}"/>
              </a:ext>
            </a:extLst>
          </p:cNvPr>
          <p:cNvSpPr/>
          <p:nvPr/>
        </p:nvSpPr>
        <p:spPr>
          <a:xfrm>
            <a:off x="7460152" y="5172645"/>
            <a:ext cx="672111" cy="327172"/>
          </a:xfrm>
          <a:prstGeom prst="roundRect">
            <a:avLst/>
          </a:prstGeom>
          <a:solidFill>
            <a:schemeClr val="bg1">
              <a:lumMod val="75000"/>
            </a:schemeClr>
          </a:solidFill>
          <a:ln w="63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001" dirty="0">
                <a:solidFill>
                  <a:schemeClr val="tx1"/>
                </a:solidFill>
              </a:rPr>
              <a:t>Klassen-EB </a:t>
            </a:r>
          </a:p>
        </p:txBody>
      </p:sp>
      <p:sp>
        <p:nvSpPr>
          <p:cNvPr id="54" name="Textfeld 53">
            <a:extLst>
              <a:ext uri="{FF2B5EF4-FFF2-40B4-BE49-F238E27FC236}">
                <a16:creationId xmlns:a16="http://schemas.microsoft.com/office/drawing/2014/main" id="{45DE3D0D-1C86-49CA-B5F4-E9E19AD13BFE}"/>
              </a:ext>
            </a:extLst>
          </p:cNvPr>
          <p:cNvSpPr txBox="1"/>
          <p:nvPr/>
        </p:nvSpPr>
        <p:spPr>
          <a:xfrm>
            <a:off x="7584865" y="4322278"/>
            <a:ext cx="1462516" cy="307648"/>
          </a:xfrm>
          <a:prstGeom prst="rect">
            <a:avLst/>
          </a:prstGeom>
          <a:noFill/>
          <a:ln>
            <a:noFill/>
          </a:ln>
        </p:spPr>
        <p:txBody>
          <a:bodyPr wrap="none" rtlCol="0">
            <a:spAutoFit/>
          </a:bodyPr>
          <a:lstStyle/>
          <a:p>
            <a:r>
              <a:rPr lang="de-DE" sz="1399" b="1" dirty="0"/>
              <a:t>Schulelternbeirat</a:t>
            </a:r>
          </a:p>
        </p:txBody>
      </p:sp>
      <p:sp>
        <p:nvSpPr>
          <p:cNvPr id="55" name="Textfeld 54">
            <a:extLst>
              <a:ext uri="{FF2B5EF4-FFF2-40B4-BE49-F238E27FC236}">
                <a16:creationId xmlns:a16="http://schemas.microsoft.com/office/drawing/2014/main" id="{921EACCC-09FB-403C-ACDA-2479269EC5F4}"/>
              </a:ext>
            </a:extLst>
          </p:cNvPr>
          <p:cNvSpPr txBox="1"/>
          <p:nvPr/>
        </p:nvSpPr>
        <p:spPr>
          <a:xfrm>
            <a:off x="6930917" y="2998368"/>
            <a:ext cx="806631" cy="307648"/>
          </a:xfrm>
          <a:prstGeom prst="rect">
            <a:avLst/>
          </a:prstGeom>
          <a:noFill/>
          <a:ln>
            <a:noFill/>
          </a:ln>
        </p:spPr>
        <p:txBody>
          <a:bodyPr wrap="none" rtlCol="0">
            <a:spAutoFit/>
          </a:bodyPr>
          <a:lstStyle/>
          <a:p>
            <a:r>
              <a:rPr lang="de-DE" sz="1399" b="1" dirty="0"/>
              <a:t>Schule n</a:t>
            </a:r>
          </a:p>
        </p:txBody>
      </p:sp>
      <p:sp>
        <p:nvSpPr>
          <p:cNvPr id="56" name="Textfeld 55">
            <a:extLst>
              <a:ext uri="{FF2B5EF4-FFF2-40B4-BE49-F238E27FC236}">
                <a16:creationId xmlns:a16="http://schemas.microsoft.com/office/drawing/2014/main" id="{4F338F07-C03E-419E-B8B5-E942D1C8C744}"/>
              </a:ext>
            </a:extLst>
          </p:cNvPr>
          <p:cNvSpPr txBox="1"/>
          <p:nvPr/>
        </p:nvSpPr>
        <p:spPr>
          <a:xfrm>
            <a:off x="5957096" y="5727796"/>
            <a:ext cx="537327" cy="307648"/>
          </a:xfrm>
          <a:prstGeom prst="rect">
            <a:avLst/>
          </a:prstGeom>
          <a:noFill/>
          <a:ln>
            <a:noFill/>
          </a:ln>
        </p:spPr>
        <p:txBody>
          <a:bodyPr wrap="none" rtlCol="0">
            <a:spAutoFit/>
          </a:bodyPr>
          <a:lstStyle/>
          <a:p>
            <a:r>
              <a:rPr lang="de-DE" sz="1399" b="1" dirty="0"/>
              <a:t>……..</a:t>
            </a:r>
          </a:p>
        </p:txBody>
      </p:sp>
      <p:sp>
        <p:nvSpPr>
          <p:cNvPr id="57" name="Pfeil: nach rechts 56">
            <a:extLst>
              <a:ext uri="{FF2B5EF4-FFF2-40B4-BE49-F238E27FC236}">
                <a16:creationId xmlns:a16="http://schemas.microsoft.com/office/drawing/2014/main" id="{02BCA5F6-48DF-4EAE-A3F1-229FB2D67433}"/>
              </a:ext>
            </a:extLst>
          </p:cNvPr>
          <p:cNvSpPr/>
          <p:nvPr/>
        </p:nvSpPr>
        <p:spPr>
          <a:xfrm rot="16200000">
            <a:off x="6130201" y="2453332"/>
            <a:ext cx="321879" cy="258141"/>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dirty="0"/>
          </a:p>
        </p:txBody>
      </p:sp>
      <p:sp>
        <p:nvSpPr>
          <p:cNvPr id="58" name="Rechteck 57">
            <a:extLst>
              <a:ext uri="{FF2B5EF4-FFF2-40B4-BE49-F238E27FC236}">
                <a16:creationId xmlns:a16="http://schemas.microsoft.com/office/drawing/2014/main" id="{CC161764-FBF8-4CF6-8CFB-638068C0ECED}"/>
              </a:ext>
            </a:extLst>
          </p:cNvPr>
          <p:cNvSpPr/>
          <p:nvPr/>
        </p:nvSpPr>
        <p:spPr>
          <a:xfrm>
            <a:off x="2705428" y="2735283"/>
            <a:ext cx="6942791" cy="5525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cxnSp>
        <p:nvCxnSpPr>
          <p:cNvPr id="59" name="Gerader Verbinder 58">
            <a:extLst>
              <a:ext uri="{FF2B5EF4-FFF2-40B4-BE49-F238E27FC236}">
                <a16:creationId xmlns:a16="http://schemas.microsoft.com/office/drawing/2014/main" id="{7F46C243-3373-4338-B2C6-02031D06EFC6}"/>
              </a:ext>
            </a:extLst>
          </p:cNvPr>
          <p:cNvCxnSpPr>
            <a:cxnSpLocks/>
          </p:cNvCxnSpPr>
          <p:nvPr/>
        </p:nvCxnSpPr>
        <p:spPr>
          <a:xfrm>
            <a:off x="2743528" y="2767688"/>
            <a:ext cx="0" cy="555988"/>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20093472-09A6-469C-9112-DE469BB3CAB3}"/>
              </a:ext>
            </a:extLst>
          </p:cNvPr>
          <p:cNvCxnSpPr>
            <a:cxnSpLocks/>
          </p:cNvCxnSpPr>
          <p:nvPr/>
        </p:nvCxnSpPr>
        <p:spPr>
          <a:xfrm flipH="1">
            <a:off x="9616233" y="2759768"/>
            <a:ext cx="7543" cy="539899"/>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feld 60">
            <a:extLst>
              <a:ext uri="{FF2B5EF4-FFF2-40B4-BE49-F238E27FC236}">
                <a16:creationId xmlns:a16="http://schemas.microsoft.com/office/drawing/2014/main" id="{5744C5B5-309E-4D6F-9F89-2217A0F4D265}"/>
              </a:ext>
            </a:extLst>
          </p:cNvPr>
          <p:cNvSpPr txBox="1"/>
          <p:nvPr/>
        </p:nvSpPr>
        <p:spPr>
          <a:xfrm>
            <a:off x="89443" y="172206"/>
            <a:ext cx="2593864" cy="2722155"/>
          </a:xfrm>
          <a:prstGeom prst="rect">
            <a:avLst/>
          </a:prstGeom>
          <a:noFill/>
        </p:spPr>
        <p:txBody>
          <a:bodyPr wrap="square" rtlCol="0">
            <a:spAutoFit/>
          </a:bodyPr>
          <a:lstStyle/>
          <a:p>
            <a:r>
              <a:rPr lang="de-DE" sz="1299" dirty="0"/>
              <a:t>Delegierte aller hessischen Kreise und Städte wählen nach Schulform getrennt  (Gymnasien, Grund-schulen, …. ) für drei Jahre die Mitglieder des Landeseltern-beirates. Dabei richtet sich die Anzahl der Delegierten pro Stadt oder Kreis für die Wahl des LEB pro Schulform nach der Anzahl der SchülerInnen pro Schulform der Stadt oder des Kreises. </a:t>
            </a:r>
            <a:r>
              <a:rPr lang="de-DE" sz="1399" dirty="0"/>
              <a:t>Der LEB hat maximal 19 Mitglieder.</a:t>
            </a:r>
          </a:p>
          <a:p>
            <a:endParaRPr lang="de-DE" sz="1299" dirty="0"/>
          </a:p>
        </p:txBody>
      </p:sp>
      <p:sp>
        <p:nvSpPr>
          <p:cNvPr id="62" name="Rechteck: abgerundete Ecken 61">
            <a:extLst>
              <a:ext uri="{FF2B5EF4-FFF2-40B4-BE49-F238E27FC236}">
                <a16:creationId xmlns:a16="http://schemas.microsoft.com/office/drawing/2014/main" id="{E0CB597A-1492-4772-8C68-6944D9F43593}"/>
              </a:ext>
            </a:extLst>
          </p:cNvPr>
          <p:cNvSpPr/>
          <p:nvPr/>
        </p:nvSpPr>
        <p:spPr>
          <a:xfrm>
            <a:off x="5263722" y="1594831"/>
            <a:ext cx="2096087" cy="836427"/>
          </a:xfrm>
          <a:prstGeom prst="roundRect">
            <a:avLst/>
          </a:prstGeom>
          <a:solidFill>
            <a:schemeClr val="bg1"/>
          </a:solidFill>
          <a:ln w="19050">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399" b="1" dirty="0">
                <a:solidFill>
                  <a:schemeClr val="tx1"/>
                </a:solidFill>
              </a:rPr>
              <a:t>Wiesbadener Delegierte für die Wahl des Landeselternbeirates</a:t>
            </a:r>
          </a:p>
        </p:txBody>
      </p:sp>
      <p:sp>
        <p:nvSpPr>
          <p:cNvPr id="63" name="Rechteck: abgerundete Ecken 62">
            <a:extLst>
              <a:ext uri="{FF2B5EF4-FFF2-40B4-BE49-F238E27FC236}">
                <a16:creationId xmlns:a16="http://schemas.microsoft.com/office/drawing/2014/main" id="{CB092B2C-F038-4C72-B843-59FA07B8C0AC}"/>
              </a:ext>
            </a:extLst>
          </p:cNvPr>
          <p:cNvSpPr/>
          <p:nvPr/>
        </p:nvSpPr>
        <p:spPr>
          <a:xfrm>
            <a:off x="9989512" y="1603799"/>
            <a:ext cx="2096087" cy="794567"/>
          </a:xfrm>
          <a:prstGeom prst="roundRect">
            <a:avLst/>
          </a:prstGeom>
          <a:solidFill>
            <a:schemeClr val="bg1"/>
          </a:solidFill>
          <a:ln w="19050">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399" dirty="0">
                <a:solidFill>
                  <a:schemeClr val="tx1"/>
                </a:solidFill>
              </a:rPr>
              <a:t>Delegierte Stadt / Kreis n für die Wahl des Landeselternbeirates</a:t>
            </a:r>
          </a:p>
        </p:txBody>
      </p:sp>
      <p:sp>
        <p:nvSpPr>
          <p:cNvPr id="64" name="Rechteck 63">
            <a:extLst>
              <a:ext uri="{FF2B5EF4-FFF2-40B4-BE49-F238E27FC236}">
                <a16:creationId xmlns:a16="http://schemas.microsoft.com/office/drawing/2014/main" id="{DDD60C13-57FB-46B7-91FE-739B037DA7F7}"/>
              </a:ext>
            </a:extLst>
          </p:cNvPr>
          <p:cNvSpPr/>
          <p:nvPr/>
        </p:nvSpPr>
        <p:spPr>
          <a:xfrm>
            <a:off x="4001339" y="1226783"/>
            <a:ext cx="7067547" cy="45719"/>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a:p>
        </p:txBody>
      </p:sp>
      <p:sp>
        <p:nvSpPr>
          <p:cNvPr id="66" name="Rechteck: abgerundete Ecken 65">
            <a:extLst>
              <a:ext uri="{FF2B5EF4-FFF2-40B4-BE49-F238E27FC236}">
                <a16:creationId xmlns:a16="http://schemas.microsoft.com/office/drawing/2014/main" id="{2B7EABA3-3AA5-43E6-A125-C0CA4D23DEC8}"/>
              </a:ext>
            </a:extLst>
          </p:cNvPr>
          <p:cNvSpPr/>
          <p:nvPr/>
        </p:nvSpPr>
        <p:spPr>
          <a:xfrm>
            <a:off x="5050666" y="214499"/>
            <a:ext cx="4968891" cy="836427"/>
          </a:xfrm>
          <a:prstGeom prst="roundRect">
            <a:avLst/>
          </a:prstGeom>
          <a:solidFill>
            <a:schemeClr val="bg1"/>
          </a:solidFill>
          <a:ln w="19050">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sz="1399" dirty="0">
              <a:solidFill>
                <a:schemeClr val="tx1"/>
              </a:solidFill>
            </a:endParaRPr>
          </a:p>
        </p:txBody>
      </p:sp>
      <p:pic>
        <p:nvPicPr>
          <p:cNvPr id="67" name="Grafik 66">
            <a:extLst>
              <a:ext uri="{FF2B5EF4-FFF2-40B4-BE49-F238E27FC236}">
                <a16:creationId xmlns:a16="http://schemas.microsoft.com/office/drawing/2014/main" id="{591BAB1F-AC4C-4A49-8C92-2226A2419A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78157" y="233812"/>
            <a:ext cx="4140469" cy="793471"/>
          </a:xfrm>
          <a:prstGeom prst="rect">
            <a:avLst/>
          </a:prstGeom>
        </p:spPr>
      </p:pic>
      <p:sp>
        <p:nvSpPr>
          <p:cNvPr id="68" name="Rechteck: abgerundete Ecken 67">
            <a:extLst>
              <a:ext uri="{FF2B5EF4-FFF2-40B4-BE49-F238E27FC236}">
                <a16:creationId xmlns:a16="http://schemas.microsoft.com/office/drawing/2014/main" id="{33E2C26D-421F-429F-9FCA-AA43517FF6C9}"/>
              </a:ext>
            </a:extLst>
          </p:cNvPr>
          <p:cNvSpPr/>
          <p:nvPr/>
        </p:nvSpPr>
        <p:spPr>
          <a:xfrm>
            <a:off x="2972417" y="1613605"/>
            <a:ext cx="2096087" cy="836427"/>
          </a:xfrm>
          <a:prstGeom prst="roundRect">
            <a:avLst/>
          </a:prstGeom>
          <a:solidFill>
            <a:schemeClr val="bg1"/>
          </a:solidFill>
          <a:ln w="19050">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399" dirty="0">
                <a:solidFill>
                  <a:schemeClr val="tx1"/>
                </a:solidFill>
              </a:rPr>
              <a:t>Eltern mit Direktmandat nach Punkt 6 und 7</a:t>
            </a:r>
          </a:p>
        </p:txBody>
      </p:sp>
      <p:sp>
        <p:nvSpPr>
          <p:cNvPr id="69" name="Textfeld 68">
            <a:extLst>
              <a:ext uri="{FF2B5EF4-FFF2-40B4-BE49-F238E27FC236}">
                <a16:creationId xmlns:a16="http://schemas.microsoft.com/office/drawing/2014/main" id="{9D3A9DCC-4A1C-4301-A4C1-096C12BE8CA6}"/>
              </a:ext>
            </a:extLst>
          </p:cNvPr>
          <p:cNvSpPr txBox="1"/>
          <p:nvPr/>
        </p:nvSpPr>
        <p:spPr>
          <a:xfrm>
            <a:off x="1711927" y="5696512"/>
            <a:ext cx="360996" cy="307648"/>
          </a:xfrm>
          <a:prstGeom prst="rect">
            <a:avLst/>
          </a:prstGeom>
          <a:noFill/>
          <a:ln>
            <a:noFill/>
          </a:ln>
        </p:spPr>
        <p:txBody>
          <a:bodyPr wrap="none" rtlCol="0">
            <a:spAutoFit/>
          </a:bodyPr>
          <a:lstStyle/>
          <a:p>
            <a:r>
              <a:rPr lang="de-DE" sz="1399" b="1" dirty="0"/>
              <a:t>….</a:t>
            </a:r>
          </a:p>
        </p:txBody>
      </p:sp>
      <p:sp>
        <p:nvSpPr>
          <p:cNvPr id="70" name="Textfeld 69">
            <a:extLst>
              <a:ext uri="{FF2B5EF4-FFF2-40B4-BE49-F238E27FC236}">
                <a16:creationId xmlns:a16="http://schemas.microsoft.com/office/drawing/2014/main" id="{B77811BD-E66E-4E0F-8EC5-ED88131274B3}"/>
              </a:ext>
            </a:extLst>
          </p:cNvPr>
          <p:cNvSpPr txBox="1"/>
          <p:nvPr/>
        </p:nvSpPr>
        <p:spPr>
          <a:xfrm>
            <a:off x="9438128" y="5673129"/>
            <a:ext cx="360996" cy="307648"/>
          </a:xfrm>
          <a:prstGeom prst="rect">
            <a:avLst/>
          </a:prstGeom>
          <a:noFill/>
          <a:ln>
            <a:noFill/>
          </a:ln>
        </p:spPr>
        <p:txBody>
          <a:bodyPr wrap="none" rtlCol="0">
            <a:spAutoFit/>
          </a:bodyPr>
          <a:lstStyle/>
          <a:p>
            <a:r>
              <a:rPr lang="de-DE" sz="1399" b="1" dirty="0"/>
              <a:t>….</a:t>
            </a:r>
          </a:p>
        </p:txBody>
      </p:sp>
      <p:sp>
        <p:nvSpPr>
          <p:cNvPr id="71" name="Textfeld 70">
            <a:extLst>
              <a:ext uri="{FF2B5EF4-FFF2-40B4-BE49-F238E27FC236}">
                <a16:creationId xmlns:a16="http://schemas.microsoft.com/office/drawing/2014/main" id="{D4507057-88F6-4BB1-8522-9CB82BE3B1DE}"/>
              </a:ext>
            </a:extLst>
          </p:cNvPr>
          <p:cNvSpPr txBox="1"/>
          <p:nvPr/>
        </p:nvSpPr>
        <p:spPr>
          <a:xfrm>
            <a:off x="8500951" y="5669680"/>
            <a:ext cx="360996" cy="307648"/>
          </a:xfrm>
          <a:prstGeom prst="rect">
            <a:avLst/>
          </a:prstGeom>
          <a:noFill/>
          <a:ln>
            <a:noFill/>
          </a:ln>
        </p:spPr>
        <p:txBody>
          <a:bodyPr wrap="none" rtlCol="0">
            <a:spAutoFit/>
          </a:bodyPr>
          <a:lstStyle/>
          <a:p>
            <a:r>
              <a:rPr lang="de-DE" sz="1399" b="1" dirty="0"/>
              <a:t>….</a:t>
            </a:r>
          </a:p>
        </p:txBody>
      </p:sp>
      <p:sp>
        <p:nvSpPr>
          <p:cNvPr id="72" name="Textfeld 71">
            <a:extLst>
              <a:ext uri="{FF2B5EF4-FFF2-40B4-BE49-F238E27FC236}">
                <a16:creationId xmlns:a16="http://schemas.microsoft.com/office/drawing/2014/main" id="{AB59BDEA-4DFB-45F4-90BB-BBD9F06E83B6}"/>
              </a:ext>
            </a:extLst>
          </p:cNvPr>
          <p:cNvSpPr txBox="1"/>
          <p:nvPr/>
        </p:nvSpPr>
        <p:spPr>
          <a:xfrm>
            <a:off x="2657867" y="5672832"/>
            <a:ext cx="360996" cy="307648"/>
          </a:xfrm>
          <a:prstGeom prst="rect">
            <a:avLst/>
          </a:prstGeom>
          <a:noFill/>
          <a:ln>
            <a:noFill/>
          </a:ln>
        </p:spPr>
        <p:txBody>
          <a:bodyPr wrap="none" rtlCol="0">
            <a:spAutoFit/>
          </a:bodyPr>
          <a:lstStyle/>
          <a:p>
            <a:r>
              <a:rPr lang="de-DE" sz="1399" b="1" dirty="0"/>
              <a:t>….</a:t>
            </a:r>
          </a:p>
        </p:txBody>
      </p:sp>
      <p:sp>
        <p:nvSpPr>
          <p:cNvPr id="65" name="Pfeil: nach rechts 64">
            <a:extLst>
              <a:ext uri="{FF2B5EF4-FFF2-40B4-BE49-F238E27FC236}">
                <a16:creationId xmlns:a16="http://schemas.microsoft.com/office/drawing/2014/main" id="{4A971B0D-4E67-4802-9EA0-14D5462D2812}"/>
              </a:ext>
            </a:extLst>
          </p:cNvPr>
          <p:cNvSpPr/>
          <p:nvPr/>
        </p:nvSpPr>
        <p:spPr>
          <a:xfrm rot="16200000">
            <a:off x="7414084" y="990960"/>
            <a:ext cx="216513" cy="258141"/>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2" dirty="0"/>
          </a:p>
        </p:txBody>
      </p:sp>
      <p:sp>
        <p:nvSpPr>
          <p:cNvPr id="3" name="Pfeil: Fünfeck 2">
            <a:extLst>
              <a:ext uri="{FF2B5EF4-FFF2-40B4-BE49-F238E27FC236}">
                <a16:creationId xmlns:a16="http://schemas.microsoft.com/office/drawing/2014/main" id="{FF2B7436-9763-4CB1-9E38-12ED3B901E4F}"/>
              </a:ext>
            </a:extLst>
          </p:cNvPr>
          <p:cNvSpPr/>
          <p:nvPr/>
        </p:nvSpPr>
        <p:spPr>
          <a:xfrm>
            <a:off x="6673896" y="3262449"/>
            <a:ext cx="529498" cy="852582"/>
          </a:xfrm>
          <a:prstGeom prst="homePlate">
            <a:avLst>
              <a:gd name="adj" fmla="val 582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Pfeil: Fünfeck 3">
            <a:extLst>
              <a:ext uri="{FF2B5EF4-FFF2-40B4-BE49-F238E27FC236}">
                <a16:creationId xmlns:a16="http://schemas.microsoft.com/office/drawing/2014/main" id="{3358C86A-1D2B-448E-9A5A-2EED30B6DE84}"/>
              </a:ext>
            </a:extLst>
          </p:cNvPr>
          <p:cNvSpPr/>
          <p:nvPr/>
        </p:nvSpPr>
        <p:spPr>
          <a:xfrm flipH="1">
            <a:off x="4424654" y="3282476"/>
            <a:ext cx="529498" cy="852582"/>
          </a:xfrm>
          <a:prstGeom prst="homePlate">
            <a:avLst>
              <a:gd name="adj" fmla="val 582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3CD64F5D-4A4C-41AF-8709-963D86D28791}"/>
              </a:ext>
            </a:extLst>
          </p:cNvPr>
          <p:cNvSpPr/>
          <p:nvPr/>
        </p:nvSpPr>
        <p:spPr>
          <a:xfrm>
            <a:off x="4729077" y="3262449"/>
            <a:ext cx="2160144" cy="878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Wahlen bis 30.1.21</a:t>
            </a:r>
          </a:p>
        </p:txBody>
      </p:sp>
      <p:sp>
        <p:nvSpPr>
          <p:cNvPr id="78" name="Pfeil: Fünfeck 77">
            <a:extLst>
              <a:ext uri="{FF2B5EF4-FFF2-40B4-BE49-F238E27FC236}">
                <a16:creationId xmlns:a16="http://schemas.microsoft.com/office/drawing/2014/main" id="{ABBA22B5-7E26-4308-8925-DB11A3486C47}"/>
              </a:ext>
            </a:extLst>
          </p:cNvPr>
          <p:cNvSpPr/>
          <p:nvPr/>
        </p:nvSpPr>
        <p:spPr>
          <a:xfrm flipH="1">
            <a:off x="7277076" y="1738929"/>
            <a:ext cx="481362" cy="852582"/>
          </a:xfrm>
          <a:prstGeom prst="homePlate">
            <a:avLst>
              <a:gd name="adj" fmla="val 582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Pfeil: Fünfeck 81">
            <a:extLst>
              <a:ext uri="{FF2B5EF4-FFF2-40B4-BE49-F238E27FC236}">
                <a16:creationId xmlns:a16="http://schemas.microsoft.com/office/drawing/2014/main" id="{A3DA17E0-8E6B-4EE0-8920-052718175849}"/>
              </a:ext>
            </a:extLst>
          </p:cNvPr>
          <p:cNvSpPr/>
          <p:nvPr/>
        </p:nvSpPr>
        <p:spPr>
          <a:xfrm flipH="1">
            <a:off x="9625563" y="317435"/>
            <a:ext cx="481362" cy="852582"/>
          </a:xfrm>
          <a:prstGeom prst="homePlate">
            <a:avLst>
              <a:gd name="adj" fmla="val 582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09D12F1B-B7F0-4933-A5B7-D92D7B2FA894}"/>
              </a:ext>
            </a:extLst>
          </p:cNvPr>
          <p:cNvSpPr/>
          <p:nvPr/>
        </p:nvSpPr>
        <p:spPr>
          <a:xfrm>
            <a:off x="7568928" y="1719410"/>
            <a:ext cx="1963767" cy="878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Wahlen am 6.2.21</a:t>
            </a:r>
          </a:p>
        </p:txBody>
      </p:sp>
      <p:sp>
        <p:nvSpPr>
          <p:cNvPr id="80" name="Rechteck 79">
            <a:extLst>
              <a:ext uri="{FF2B5EF4-FFF2-40B4-BE49-F238E27FC236}">
                <a16:creationId xmlns:a16="http://schemas.microsoft.com/office/drawing/2014/main" id="{6900CF7E-05A4-439B-9C83-BC4879342054}"/>
              </a:ext>
            </a:extLst>
          </p:cNvPr>
          <p:cNvSpPr/>
          <p:nvPr/>
        </p:nvSpPr>
        <p:spPr>
          <a:xfrm>
            <a:off x="9901513" y="305867"/>
            <a:ext cx="1963767" cy="878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Wahlen im Mai 21</a:t>
            </a:r>
          </a:p>
        </p:txBody>
      </p:sp>
    </p:spTree>
    <p:extLst>
      <p:ext uri="{BB962C8B-B14F-4D97-AF65-F5344CB8AC3E}">
        <p14:creationId xmlns:p14="http://schemas.microsoft.com/office/powerpoint/2010/main" val="877977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6B432A5-42AE-4C6D-8936-638F316F0AF8}"/>
              </a:ext>
            </a:extLst>
          </p:cNvPr>
          <p:cNvSpPr txBox="1"/>
          <p:nvPr/>
        </p:nvSpPr>
        <p:spPr>
          <a:xfrm>
            <a:off x="209724" y="41268"/>
            <a:ext cx="2562048" cy="461665"/>
          </a:xfrm>
          <a:prstGeom prst="rect">
            <a:avLst/>
          </a:prstGeom>
          <a:noFill/>
        </p:spPr>
        <p:txBody>
          <a:bodyPr wrap="none" rtlCol="0">
            <a:spAutoFit/>
          </a:bodyPr>
          <a:lstStyle/>
          <a:p>
            <a:r>
              <a:rPr lang="de-DE" sz="2400" b="1" dirty="0">
                <a:solidFill>
                  <a:srgbClr val="0070C0"/>
                </a:solidFill>
              </a:rPr>
              <a:t>Schulische Wahlen</a:t>
            </a:r>
          </a:p>
        </p:txBody>
      </p:sp>
      <p:pic>
        <p:nvPicPr>
          <p:cNvPr id="9" name="Grafik 8">
            <a:extLst>
              <a:ext uri="{FF2B5EF4-FFF2-40B4-BE49-F238E27FC236}">
                <a16:creationId xmlns:a16="http://schemas.microsoft.com/office/drawing/2014/main" id="{D3396664-ACCB-433E-B999-06F7788FAE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9724" y="502933"/>
            <a:ext cx="11772551" cy="5020849"/>
          </a:xfrm>
          <a:prstGeom prst="rect">
            <a:avLst/>
          </a:prstGeom>
        </p:spPr>
      </p:pic>
      <p:pic>
        <p:nvPicPr>
          <p:cNvPr id="4" name="Grafik 3">
            <a:extLst>
              <a:ext uri="{FF2B5EF4-FFF2-40B4-BE49-F238E27FC236}">
                <a16:creationId xmlns:a16="http://schemas.microsoft.com/office/drawing/2014/main" id="{43CFD299-75D0-4E8A-8F4A-8CF9337978C9}"/>
              </a:ext>
            </a:extLst>
          </p:cNvPr>
          <p:cNvPicPr/>
          <p:nvPr/>
        </p:nvPicPr>
        <p:blipFill>
          <a:blip r:embed="rId3" cstate="email">
            <a:extLst>
              <a:ext uri="{28A0092B-C50C-407E-A947-70E740481C1C}">
                <a14:useLocalDpi xmlns:a14="http://schemas.microsoft.com/office/drawing/2010/main"/>
              </a:ext>
            </a:extLst>
          </a:blip>
          <a:stretch>
            <a:fillRect/>
          </a:stretch>
        </p:blipFill>
        <p:spPr>
          <a:xfrm>
            <a:off x="10266010" y="885"/>
            <a:ext cx="1716265" cy="461665"/>
          </a:xfrm>
          <a:prstGeom prst="rect">
            <a:avLst/>
          </a:prstGeom>
        </p:spPr>
      </p:pic>
      <p:sp>
        <p:nvSpPr>
          <p:cNvPr id="3" name="Textfeld 2">
            <a:extLst>
              <a:ext uri="{FF2B5EF4-FFF2-40B4-BE49-F238E27FC236}">
                <a16:creationId xmlns:a16="http://schemas.microsoft.com/office/drawing/2014/main" id="{D79ED92E-FE85-44E2-B492-115F63DE1846}"/>
              </a:ext>
            </a:extLst>
          </p:cNvPr>
          <p:cNvSpPr txBox="1"/>
          <p:nvPr/>
        </p:nvSpPr>
        <p:spPr>
          <a:xfrm>
            <a:off x="555682" y="5546034"/>
            <a:ext cx="11366265" cy="862416"/>
          </a:xfrm>
          <a:prstGeom prst="rect">
            <a:avLst/>
          </a:prstGeom>
          <a:noFill/>
        </p:spPr>
        <p:txBody>
          <a:bodyPr wrap="square" rtlCol="0">
            <a:spAutoFit/>
          </a:bodyPr>
          <a:lstStyle/>
          <a:p>
            <a:r>
              <a:rPr lang="de-DE" sz="1001" dirty="0"/>
              <a:t>Es gilt allgemein: 	- alle Wahlen sind geheim</a:t>
            </a:r>
            <a:br>
              <a:rPr lang="de-DE" sz="1001" dirty="0"/>
            </a:br>
            <a:r>
              <a:rPr lang="de-DE" sz="1001" dirty="0"/>
              <a:t>	- die Wahlen von Vertretern und Ersatzvertretern erfolgen in getrennten Wahlgängen</a:t>
            </a:r>
          </a:p>
          <a:p>
            <a:r>
              <a:rPr lang="de-DE" sz="1001" dirty="0">
                <a:solidFill>
                  <a:srgbClr val="505050"/>
                </a:solidFill>
              </a:rPr>
              <a:t>	- d</a:t>
            </a:r>
            <a:r>
              <a:rPr lang="de-DE" sz="1001" dirty="0"/>
              <a:t>ie Wahlberechtigten haben in jedem Wahlgang so viele Stimmen, wie jeweils Ämter zu besetzen sind</a:t>
            </a:r>
            <a:endParaRPr lang="de-DE" sz="1001" dirty="0">
              <a:solidFill>
                <a:srgbClr val="000000"/>
              </a:solidFill>
            </a:endParaRPr>
          </a:p>
          <a:p>
            <a:r>
              <a:rPr lang="de-DE" sz="1001" dirty="0">
                <a:solidFill>
                  <a:srgbClr val="505050"/>
                </a:solidFill>
              </a:rPr>
              <a:t>	- </a:t>
            </a:r>
            <a:r>
              <a:rPr lang="de-DE" sz="1001" dirty="0"/>
              <a:t>Zwischen Bewerberinnen und Bewerbern, die dieselbe Stimmenzahl erhalten haben, findet eine Stichwahl statt. Bei erneuter Stimmengleichheit, entscheidet das Los.</a:t>
            </a:r>
            <a:br>
              <a:rPr lang="de-DE" sz="1001" dirty="0"/>
            </a:br>
            <a:r>
              <a:rPr lang="de-DE" sz="1001" dirty="0"/>
              <a:t>	- Der SEB ist </a:t>
            </a:r>
            <a:r>
              <a:rPr lang="de-DE" sz="1001" dirty="0" err="1"/>
              <a:t>beschlußähig</a:t>
            </a:r>
            <a:r>
              <a:rPr lang="de-DE" sz="1001" dirty="0"/>
              <a:t> ab 50% anwesende Stimmberechtigte -&gt; Laden Sie pro forma immer zu einer 2. Sitzung im Anschluss ein, um ggfs. diese Einschränkung zu umgehen.,</a:t>
            </a:r>
          </a:p>
        </p:txBody>
      </p:sp>
    </p:spTree>
    <p:extLst>
      <p:ext uri="{BB962C8B-B14F-4D97-AF65-F5344CB8AC3E}">
        <p14:creationId xmlns:p14="http://schemas.microsoft.com/office/powerpoint/2010/main" val="3264360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6B432A5-42AE-4C6D-8936-638F316F0AF8}"/>
              </a:ext>
            </a:extLst>
          </p:cNvPr>
          <p:cNvSpPr txBox="1"/>
          <p:nvPr/>
        </p:nvSpPr>
        <p:spPr>
          <a:xfrm>
            <a:off x="209724" y="41268"/>
            <a:ext cx="2562048" cy="461665"/>
          </a:xfrm>
          <a:prstGeom prst="rect">
            <a:avLst/>
          </a:prstGeom>
          <a:noFill/>
        </p:spPr>
        <p:txBody>
          <a:bodyPr wrap="none" rtlCol="0">
            <a:spAutoFit/>
          </a:bodyPr>
          <a:lstStyle/>
          <a:p>
            <a:r>
              <a:rPr lang="de-DE" sz="2400" b="1" dirty="0">
                <a:solidFill>
                  <a:srgbClr val="0070C0"/>
                </a:solidFill>
              </a:rPr>
              <a:t>Schulische Wahlen</a:t>
            </a:r>
          </a:p>
        </p:txBody>
      </p:sp>
      <p:sp>
        <p:nvSpPr>
          <p:cNvPr id="3" name="Textfeld 2">
            <a:extLst>
              <a:ext uri="{FF2B5EF4-FFF2-40B4-BE49-F238E27FC236}">
                <a16:creationId xmlns:a16="http://schemas.microsoft.com/office/drawing/2014/main" id="{A2260DA0-C46C-4B6C-BFBC-DC46F03AB5D2}"/>
              </a:ext>
            </a:extLst>
          </p:cNvPr>
          <p:cNvSpPr txBox="1"/>
          <p:nvPr/>
        </p:nvSpPr>
        <p:spPr>
          <a:xfrm>
            <a:off x="209724" y="1103331"/>
            <a:ext cx="11366265" cy="4170372"/>
          </a:xfrm>
          <a:prstGeom prst="rect">
            <a:avLst/>
          </a:prstGeom>
          <a:noFill/>
        </p:spPr>
        <p:txBody>
          <a:bodyPr wrap="square" rtlCol="0">
            <a:spAutoFit/>
          </a:bodyPr>
          <a:lstStyle/>
          <a:p>
            <a:pPr>
              <a:spcBef>
                <a:spcPts val="150"/>
              </a:spcBef>
            </a:pPr>
            <a:r>
              <a:rPr lang="de-DE" sz="2000" b="1" dirty="0">
                <a:solidFill>
                  <a:schemeClr val="accent2">
                    <a:lumMod val="75000"/>
                  </a:schemeClr>
                </a:solidFill>
              </a:rPr>
              <a:t>Oft gefragt:</a:t>
            </a:r>
            <a:br>
              <a:rPr lang="de-DE" sz="2000" b="1" dirty="0">
                <a:solidFill>
                  <a:schemeClr val="accent2">
                    <a:lumMod val="75000"/>
                  </a:schemeClr>
                </a:solidFill>
              </a:rPr>
            </a:br>
            <a:r>
              <a:rPr lang="de-DE" sz="2000" dirty="0"/>
              <a:t>		</a:t>
            </a:r>
          </a:p>
          <a:p>
            <a:pPr marL="342900" indent="-342900">
              <a:spcBef>
                <a:spcPts val="450"/>
              </a:spcBef>
              <a:buFontTx/>
              <a:buChar char="-"/>
            </a:pPr>
            <a:r>
              <a:rPr lang="de-DE" sz="2000" dirty="0"/>
              <a:t>Zu Wahlen ist schriftlich und fristgerecht einzuladen</a:t>
            </a:r>
          </a:p>
          <a:p>
            <a:pPr marL="342900" indent="-342900">
              <a:spcBef>
                <a:spcPts val="450"/>
              </a:spcBef>
              <a:buFontTx/>
              <a:buChar char="-"/>
            </a:pPr>
            <a:r>
              <a:rPr lang="de-DE" sz="2000" dirty="0"/>
              <a:t>alle Wahlen sind </a:t>
            </a:r>
            <a:r>
              <a:rPr lang="de-DE" sz="2000" b="1" dirty="0"/>
              <a:t>geheim</a:t>
            </a:r>
          </a:p>
          <a:p>
            <a:pPr marL="342900" indent="-342900">
              <a:spcBef>
                <a:spcPts val="450"/>
              </a:spcBef>
              <a:buFontTx/>
              <a:buChar char="-"/>
            </a:pPr>
            <a:r>
              <a:rPr lang="de-DE" sz="2000" b="1" dirty="0"/>
              <a:t>1  Stimme pro Klasse</a:t>
            </a:r>
            <a:r>
              <a:rPr lang="de-DE" sz="2000" dirty="0"/>
              <a:t>!!</a:t>
            </a:r>
          </a:p>
          <a:p>
            <a:pPr marL="342900" indent="-342900">
              <a:spcBef>
                <a:spcPts val="450"/>
              </a:spcBef>
              <a:buFontTx/>
              <a:buChar char="-"/>
            </a:pPr>
            <a:r>
              <a:rPr lang="de-DE" sz="2000" dirty="0"/>
              <a:t>die Wahlen von Vertretern und Ersatzvertretern erfolgen in getrennten Wahlgängen</a:t>
            </a:r>
          </a:p>
          <a:p>
            <a:pPr marL="342900" indent="-342900">
              <a:spcBef>
                <a:spcPts val="450"/>
              </a:spcBef>
              <a:buFontTx/>
              <a:buChar char="-"/>
            </a:pPr>
            <a:r>
              <a:rPr lang="de-DE" sz="2000" dirty="0">
                <a:solidFill>
                  <a:srgbClr val="505050"/>
                </a:solidFill>
              </a:rPr>
              <a:t>d</a:t>
            </a:r>
            <a:r>
              <a:rPr lang="de-DE" sz="2000" dirty="0"/>
              <a:t>ie Wahlberechtigten haben in jedem Wahlgang so viele Stimmen, wie jeweils Ämter zu besetzen sind</a:t>
            </a:r>
            <a:br>
              <a:rPr lang="de-DE" sz="2000" dirty="0"/>
            </a:br>
            <a:r>
              <a:rPr lang="de-DE" sz="1000" dirty="0"/>
              <a:t> </a:t>
            </a:r>
            <a:endParaRPr lang="de-DE" sz="2000" dirty="0"/>
          </a:p>
          <a:p>
            <a:pPr marL="342900" indent="-342900">
              <a:spcBef>
                <a:spcPts val="450"/>
              </a:spcBef>
              <a:buFontTx/>
              <a:buChar char="-"/>
            </a:pPr>
            <a:r>
              <a:rPr lang="de-DE" sz="2000" b="1" dirty="0"/>
              <a:t>Der SEB ist beschlussfähig ab 50% anwesende Stimmberechtigte </a:t>
            </a:r>
            <a:r>
              <a:rPr lang="de-DE" sz="2000" dirty="0"/>
              <a:t>(=Klassenelternbeiräte ODER VertreterInnen)</a:t>
            </a:r>
            <a:br>
              <a:rPr lang="de-DE" sz="2000" b="1" dirty="0"/>
            </a:br>
            <a:r>
              <a:rPr lang="de-DE" sz="2000" u="sng" dirty="0"/>
              <a:t>Tipp: </a:t>
            </a:r>
            <a:r>
              <a:rPr lang="de-DE" sz="2000" dirty="0"/>
              <a:t>Laden Sie pro forma immer zu einer 2. Sitzung im Anschluss ein, um ggfs. diese Einschränkung zu umgehen</a:t>
            </a:r>
          </a:p>
        </p:txBody>
      </p:sp>
      <p:pic>
        <p:nvPicPr>
          <p:cNvPr id="4" name="Grafik 3">
            <a:extLst>
              <a:ext uri="{FF2B5EF4-FFF2-40B4-BE49-F238E27FC236}">
                <a16:creationId xmlns:a16="http://schemas.microsoft.com/office/drawing/2014/main" id="{43CFD299-75D0-4E8A-8F4A-8CF9337978C9}"/>
              </a:ext>
            </a:extLst>
          </p:cNvPr>
          <p:cNvPicPr/>
          <p:nvPr/>
        </p:nvPicPr>
        <p:blipFill>
          <a:blip r:embed="rId2" cstate="email">
            <a:extLst>
              <a:ext uri="{28A0092B-C50C-407E-A947-70E740481C1C}">
                <a14:useLocalDpi xmlns:a14="http://schemas.microsoft.com/office/drawing/2010/main"/>
              </a:ext>
            </a:extLst>
          </a:blip>
          <a:stretch>
            <a:fillRect/>
          </a:stretch>
        </p:blipFill>
        <p:spPr>
          <a:xfrm>
            <a:off x="10266010" y="885"/>
            <a:ext cx="1716265" cy="461665"/>
          </a:xfrm>
          <a:prstGeom prst="rect">
            <a:avLst/>
          </a:prstGeom>
        </p:spPr>
      </p:pic>
    </p:spTree>
    <p:extLst>
      <p:ext uri="{BB962C8B-B14F-4D97-AF65-F5344CB8AC3E}">
        <p14:creationId xmlns:p14="http://schemas.microsoft.com/office/powerpoint/2010/main" val="2131382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76E780D4-51CA-4CBC-ABC0-6E3A1EA1A87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86732" y="1266902"/>
            <a:ext cx="4320117" cy="2691073"/>
          </a:xfrm>
          <a:prstGeom prst="rect">
            <a:avLst/>
          </a:prstGeom>
          <a:noFill/>
          <a:ln w="9525">
            <a:noFill/>
            <a:miter lim="800000"/>
            <a:headEnd/>
            <a:tailEnd/>
          </a:ln>
        </p:spPr>
      </p:pic>
      <p:pic>
        <p:nvPicPr>
          <p:cNvPr id="3" name="Picture 4">
            <a:extLst>
              <a:ext uri="{FF2B5EF4-FFF2-40B4-BE49-F238E27FC236}">
                <a16:creationId xmlns:a16="http://schemas.microsoft.com/office/drawing/2014/main" id="{E6AFDC0D-98F4-48B5-AB61-668D0A287A7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45507" y="4532864"/>
            <a:ext cx="3321090" cy="1800049"/>
          </a:xfrm>
          <a:prstGeom prst="rect">
            <a:avLst/>
          </a:prstGeom>
          <a:noFill/>
          <a:ln w="9525">
            <a:noFill/>
            <a:miter lim="800000"/>
            <a:headEnd/>
            <a:tailEnd/>
          </a:ln>
        </p:spPr>
      </p:pic>
    </p:spTree>
    <p:extLst>
      <p:ext uri="{BB962C8B-B14F-4D97-AF65-F5344CB8AC3E}">
        <p14:creationId xmlns:p14="http://schemas.microsoft.com/office/powerpoint/2010/main" val="1893946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C395665-52D9-4A84-ABC2-FB5B28AC2D83}"/>
              </a:ext>
            </a:extLst>
          </p:cNvPr>
          <p:cNvPicPr/>
          <p:nvPr/>
        </p:nvPicPr>
        <p:blipFill>
          <a:blip r:embed="rId2" cstate="email">
            <a:extLst>
              <a:ext uri="{28A0092B-C50C-407E-A947-70E740481C1C}">
                <a14:useLocalDpi xmlns:a14="http://schemas.microsoft.com/office/drawing/2010/main"/>
              </a:ext>
            </a:extLst>
          </a:blip>
          <a:stretch>
            <a:fillRect/>
          </a:stretch>
        </p:blipFill>
        <p:spPr>
          <a:xfrm>
            <a:off x="9358135" y="159090"/>
            <a:ext cx="1888516" cy="546353"/>
          </a:xfrm>
          <a:prstGeom prst="rect">
            <a:avLst/>
          </a:prstGeom>
        </p:spPr>
      </p:pic>
      <p:sp>
        <p:nvSpPr>
          <p:cNvPr id="2" name="Textfeld 1">
            <a:extLst>
              <a:ext uri="{FF2B5EF4-FFF2-40B4-BE49-F238E27FC236}">
                <a16:creationId xmlns:a16="http://schemas.microsoft.com/office/drawing/2014/main" id="{986D4D6C-6DEC-430D-AA11-CFEA555A5CA4}"/>
              </a:ext>
            </a:extLst>
          </p:cNvPr>
          <p:cNvSpPr txBox="1"/>
          <p:nvPr/>
        </p:nvSpPr>
        <p:spPr>
          <a:xfrm>
            <a:off x="2081589" y="314329"/>
            <a:ext cx="7960783" cy="6316024"/>
          </a:xfrm>
          <a:prstGeom prst="rect">
            <a:avLst/>
          </a:prstGeom>
          <a:noFill/>
        </p:spPr>
        <p:txBody>
          <a:bodyPr wrap="square" rtlCol="0">
            <a:spAutoFit/>
          </a:bodyPr>
          <a:lstStyle/>
          <a:p>
            <a:r>
              <a:rPr lang="de-DE" sz="2646" b="1" dirty="0"/>
              <a:t>Was ist </a:t>
            </a:r>
            <a:r>
              <a:rPr lang="de-DE" sz="2646" i="1" dirty="0" err="1"/>
              <a:t>elan</a:t>
            </a:r>
            <a:r>
              <a:rPr lang="de-DE" sz="2646" b="1" dirty="0"/>
              <a:t>?</a:t>
            </a:r>
          </a:p>
          <a:p>
            <a:r>
              <a:rPr lang="de-DE" sz="2268" b="1" dirty="0">
                <a:solidFill>
                  <a:srgbClr val="0070C0"/>
                </a:solidFill>
              </a:rPr>
              <a:t>„Eltern schulen aktive Eltern</a:t>
            </a:r>
            <a:r>
              <a:rPr lang="de-DE" sz="2646" b="1" dirty="0">
                <a:solidFill>
                  <a:srgbClr val="0070C0"/>
                </a:solidFill>
              </a:rPr>
              <a:t>“</a:t>
            </a:r>
          </a:p>
          <a:p>
            <a:endParaRPr lang="de-DE" sz="1701" b="1" dirty="0">
              <a:solidFill>
                <a:srgbClr val="0070C0"/>
              </a:solidFill>
            </a:endParaRPr>
          </a:p>
          <a:p>
            <a:endParaRPr lang="de-DE" sz="1701" dirty="0"/>
          </a:p>
          <a:p>
            <a:r>
              <a:rPr lang="de-DE" sz="1701" b="1" dirty="0"/>
              <a:t>Ziel:  </a:t>
            </a:r>
            <a:br>
              <a:rPr lang="de-DE" sz="1701" dirty="0"/>
            </a:br>
            <a:r>
              <a:rPr lang="de-DE" sz="1701" b="1" dirty="0"/>
              <a:t>Förderung der vertrauensvollen Zusammenarbeit zwischen Eltern und Schule</a:t>
            </a:r>
          </a:p>
          <a:p>
            <a:endParaRPr lang="de-DE" sz="1701" dirty="0"/>
          </a:p>
          <a:p>
            <a:r>
              <a:rPr lang="de-DE" sz="1701" b="1" dirty="0"/>
              <a:t>Träger: </a:t>
            </a:r>
            <a:br>
              <a:rPr lang="de-DE" sz="1701" dirty="0"/>
            </a:br>
            <a:r>
              <a:rPr lang="de-DE" sz="1701" dirty="0"/>
              <a:t>Kooperation des Landeselternbeirates Hessen und dem Hessischen Kultusministerium, seit 2001 </a:t>
            </a:r>
          </a:p>
          <a:p>
            <a:endParaRPr lang="de-DE" sz="1701" dirty="0"/>
          </a:p>
          <a:p>
            <a:r>
              <a:rPr lang="de-DE" sz="1701" b="1" dirty="0"/>
              <a:t>Angebote: </a:t>
            </a:r>
          </a:p>
          <a:p>
            <a:r>
              <a:rPr lang="de-DE" sz="1701" dirty="0"/>
              <a:t>Informations- und Fortbildungsangebote für Elternvertretungen in Schulen und interessierten Eltern, z.B.  Elternrecht und Elternmitwirkung in der Schule, schulische Gremien, Schulprogramm,  Fähigkeit zur Konfliktbearbeitung, </a:t>
            </a:r>
            <a:r>
              <a:rPr lang="de-DE" sz="1701" b="1" dirty="0"/>
              <a:t>von Eltern für Eltern</a:t>
            </a:r>
            <a:br>
              <a:rPr lang="de-DE" sz="1512" dirty="0"/>
            </a:br>
            <a:r>
              <a:rPr lang="de-DE" sz="1512" dirty="0"/>
              <a:t>Alle Angebote unter:   </a:t>
            </a:r>
            <a:r>
              <a:rPr lang="de-DE" sz="1512" u="sng" dirty="0">
                <a:solidFill>
                  <a:srgbClr val="0070C0"/>
                </a:solidFill>
              </a:rPr>
              <a:t>https://leb-hessen.de/elan/</a:t>
            </a:r>
          </a:p>
          <a:p>
            <a:endParaRPr lang="de-DE" sz="1701" dirty="0"/>
          </a:p>
          <a:p>
            <a:r>
              <a:rPr lang="de-DE" sz="1701" i="1" dirty="0" err="1"/>
              <a:t>elan</a:t>
            </a:r>
            <a:r>
              <a:rPr lang="de-DE" sz="1701" b="1" dirty="0"/>
              <a:t>-Ansprechpartnerin in Wiesbaden:</a:t>
            </a:r>
          </a:p>
          <a:p>
            <a:r>
              <a:rPr lang="de-DE" sz="1512" dirty="0"/>
              <a:t>Inge Berg-Scholl (I.Berg-Scholl@web.de)</a:t>
            </a:r>
          </a:p>
          <a:p>
            <a:endParaRPr lang="de-DE" sz="1701" dirty="0"/>
          </a:p>
          <a:p>
            <a:r>
              <a:rPr lang="de-DE" sz="1701" b="1" dirty="0"/>
              <a:t>Link zum Flyer:</a:t>
            </a:r>
            <a:br>
              <a:rPr lang="de-DE" sz="1701" dirty="0"/>
            </a:br>
            <a:r>
              <a:rPr lang="de-DE" sz="1512" u="sng" dirty="0">
                <a:solidFill>
                  <a:srgbClr val="0070C0"/>
                </a:solidFill>
              </a:rPr>
              <a:t>https://kultusministerium.hessen.de/sites/default/files/media/hkm/flyer_elan.pdf</a:t>
            </a:r>
          </a:p>
          <a:p>
            <a:endParaRPr lang="de-DE" sz="1701" dirty="0"/>
          </a:p>
        </p:txBody>
      </p:sp>
      <p:pic>
        <p:nvPicPr>
          <p:cNvPr id="3" name="Picture 4">
            <a:extLst>
              <a:ext uri="{FF2B5EF4-FFF2-40B4-BE49-F238E27FC236}">
                <a16:creationId xmlns:a16="http://schemas.microsoft.com/office/drawing/2014/main" id="{06B2F8BE-FCA8-4E8F-BA45-59F0F90BC5B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3836" y="110206"/>
            <a:ext cx="2736074" cy="1152031"/>
          </a:xfrm>
          <a:prstGeom prst="rect">
            <a:avLst/>
          </a:prstGeom>
          <a:noFill/>
          <a:ln w="9525">
            <a:noFill/>
            <a:miter lim="800000"/>
            <a:headEnd/>
            <a:tailEnd/>
          </a:ln>
        </p:spPr>
      </p:pic>
    </p:spTree>
    <p:extLst>
      <p:ext uri="{BB962C8B-B14F-4D97-AF65-F5344CB8AC3E}">
        <p14:creationId xmlns:p14="http://schemas.microsoft.com/office/powerpoint/2010/main" val="1290647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0D55D3F-0569-490D-BE7C-334657B18BBE}"/>
              </a:ext>
            </a:extLst>
          </p:cNvPr>
          <p:cNvSpPr/>
          <p:nvPr/>
        </p:nvSpPr>
        <p:spPr>
          <a:xfrm>
            <a:off x="0" y="-43543"/>
            <a:ext cx="12192000" cy="6480175"/>
          </a:xfrm>
          <a:prstGeom prst="rect">
            <a:avLst/>
          </a:prstGeom>
          <a:solidFill>
            <a:schemeClr val="accent1">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Grafik 4">
            <a:extLst>
              <a:ext uri="{FF2B5EF4-FFF2-40B4-BE49-F238E27FC236}">
                <a16:creationId xmlns:a16="http://schemas.microsoft.com/office/drawing/2014/main" id="{63F60F84-9FAA-4F48-B4E3-9FB7266A51FA}"/>
              </a:ext>
            </a:extLst>
          </p:cNvPr>
          <p:cNvPicPr/>
          <p:nvPr/>
        </p:nvPicPr>
        <p:blipFill>
          <a:blip r:embed="rId2" cstate="email">
            <a:extLst>
              <a:ext uri="{28A0092B-C50C-407E-A947-70E740481C1C}">
                <a14:useLocalDpi xmlns:a14="http://schemas.microsoft.com/office/drawing/2010/main"/>
              </a:ext>
            </a:extLst>
          </a:blip>
          <a:stretch>
            <a:fillRect/>
          </a:stretch>
        </p:blipFill>
        <p:spPr>
          <a:xfrm>
            <a:off x="9509760" y="159090"/>
            <a:ext cx="2464525" cy="664557"/>
          </a:xfrm>
          <a:prstGeom prst="rect">
            <a:avLst/>
          </a:prstGeom>
        </p:spPr>
      </p:pic>
      <p:sp>
        <p:nvSpPr>
          <p:cNvPr id="9" name="Rechteck: abgerundete Ecken 8">
            <a:extLst>
              <a:ext uri="{FF2B5EF4-FFF2-40B4-BE49-F238E27FC236}">
                <a16:creationId xmlns:a16="http://schemas.microsoft.com/office/drawing/2014/main" id="{EEBB5D24-6FE4-4DAD-B332-E97AD11777A5}"/>
              </a:ext>
            </a:extLst>
          </p:cNvPr>
          <p:cNvSpPr/>
          <p:nvPr/>
        </p:nvSpPr>
        <p:spPr>
          <a:xfrm>
            <a:off x="1537065" y="1981204"/>
            <a:ext cx="1123406" cy="862149"/>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accent2"/>
                </a:solidFill>
              </a:rPr>
              <a:t>1</a:t>
            </a:r>
          </a:p>
        </p:txBody>
      </p:sp>
      <p:sp>
        <p:nvSpPr>
          <p:cNvPr id="11" name="Rechteck: abgerundete Ecken 10">
            <a:extLst>
              <a:ext uri="{FF2B5EF4-FFF2-40B4-BE49-F238E27FC236}">
                <a16:creationId xmlns:a16="http://schemas.microsoft.com/office/drawing/2014/main" id="{3360C736-D067-4631-A02D-A3E2E2E3939C}"/>
              </a:ext>
            </a:extLst>
          </p:cNvPr>
          <p:cNvSpPr/>
          <p:nvPr/>
        </p:nvSpPr>
        <p:spPr>
          <a:xfrm>
            <a:off x="2869475" y="1981205"/>
            <a:ext cx="8656322" cy="86215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de-DE"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Digitalisierung </a:t>
            </a: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der Wiesbadener Schulen – Rahmenbedingungen, Vorgehensweise, Status</a:t>
            </a:r>
            <a:b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gemeinsamer Vortrag des staatlichen Schulamtes und des Wiesbadener Medienzentrums</a:t>
            </a:r>
          </a:p>
          <a:p>
            <a:endParaRPr lang="de-DE" dirty="0"/>
          </a:p>
        </p:txBody>
      </p:sp>
      <p:sp>
        <p:nvSpPr>
          <p:cNvPr id="13" name="Rechteck: abgerundete Ecken 12">
            <a:extLst>
              <a:ext uri="{FF2B5EF4-FFF2-40B4-BE49-F238E27FC236}">
                <a16:creationId xmlns:a16="http://schemas.microsoft.com/office/drawing/2014/main" id="{FE7D3E3D-EC7A-40B1-815E-2A4F771336DD}"/>
              </a:ext>
            </a:extLst>
          </p:cNvPr>
          <p:cNvSpPr/>
          <p:nvPr/>
        </p:nvSpPr>
        <p:spPr>
          <a:xfrm>
            <a:off x="1541416" y="2988197"/>
            <a:ext cx="1123406" cy="862149"/>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accent2"/>
                </a:solidFill>
              </a:rPr>
              <a:t>2</a:t>
            </a:r>
          </a:p>
        </p:txBody>
      </p:sp>
      <p:sp>
        <p:nvSpPr>
          <p:cNvPr id="15" name="Rechteck: abgerundete Ecken 14">
            <a:extLst>
              <a:ext uri="{FF2B5EF4-FFF2-40B4-BE49-F238E27FC236}">
                <a16:creationId xmlns:a16="http://schemas.microsoft.com/office/drawing/2014/main" id="{E02DD6F8-543D-428D-B2B1-C41B3634C281}"/>
              </a:ext>
            </a:extLst>
          </p:cNvPr>
          <p:cNvSpPr/>
          <p:nvPr/>
        </p:nvSpPr>
        <p:spPr>
          <a:xfrm>
            <a:off x="2873826" y="2988198"/>
            <a:ext cx="8656322" cy="86215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pP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Tätigkeitsbericht des Stadtelternbeirates</a:t>
            </a:r>
          </a:p>
        </p:txBody>
      </p:sp>
      <p:sp>
        <p:nvSpPr>
          <p:cNvPr id="17" name="Rechteck: abgerundete Ecken 16">
            <a:extLst>
              <a:ext uri="{FF2B5EF4-FFF2-40B4-BE49-F238E27FC236}">
                <a16:creationId xmlns:a16="http://schemas.microsoft.com/office/drawing/2014/main" id="{C5A4CE33-CD5C-4B68-8E81-FA0709DBD37D}"/>
              </a:ext>
            </a:extLst>
          </p:cNvPr>
          <p:cNvSpPr/>
          <p:nvPr/>
        </p:nvSpPr>
        <p:spPr>
          <a:xfrm>
            <a:off x="1541413" y="4000912"/>
            <a:ext cx="1123406" cy="862149"/>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accent2"/>
                </a:solidFill>
              </a:rPr>
              <a:t>3</a:t>
            </a:r>
          </a:p>
        </p:txBody>
      </p:sp>
      <p:sp>
        <p:nvSpPr>
          <p:cNvPr id="19" name="Rechteck: abgerundete Ecken 18">
            <a:extLst>
              <a:ext uri="{FF2B5EF4-FFF2-40B4-BE49-F238E27FC236}">
                <a16:creationId xmlns:a16="http://schemas.microsoft.com/office/drawing/2014/main" id="{4F380C38-AAAC-4E08-87A4-E2858EDD8C25}"/>
              </a:ext>
            </a:extLst>
          </p:cNvPr>
          <p:cNvSpPr/>
          <p:nvPr/>
        </p:nvSpPr>
        <p:spPr>
          <a:xfrm>
            <a:off x="2873823" y="4000913"/>
            <a:ext cx="8656322" cy="86215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Elternmitbestimmung </a:t>
            </a:r>
            <a:b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Gremien, Bedeutung, Informationsmöglichkeiten, Zusammenarbeit </a:t>
            </a:r>
          </a:p>
          <a:p>
            <a:endParaRPr lang="de-DE" dirty="0"/>
          </a:p>
        </p:txBody>
      </p:sp>
      <p:sp>
        <p:nvSpPr>
          <p:cNvPr id="21" name="Rechteck: abgerundete Ecken 20">
            <a:extLst>
              <a:ext uri="{FF2B5EF4-FFF2-40B4-BE49-F238E27FC236}">
                <a16:creationId xmlns:a16="http://schemas.microsoft.com/office/drawing/2014/main" id="{CB844E9B-F1DF-470E-887F-5ECE555B1393}"/>
              </a:ext>
            </a:extLst>
          </p:cNvPr>
          <p:cNvSpPr/>
          <p:nvPr/>
        </p:nvSpPr>
        <p:spPr>
          <a:xfrm>
            <a:off x="1541413" y="5059680"/>
            <a:ext cx="1123406" cy="862149"/>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accent2"/>
                </a:solidFill>
              </a:rPr>
              <a:t>4</a:t>
            </a:r>
          </a:p>
        </p:txBody>
      </p:sp>
      <p:sp>
        <p:nvSpPr>
          <p:cNvPr id="23" name="Rechteck: abgerundete Ecken 22">
            <a:extLst>
              <a:ext uri="{FF2B5EF4-FFF2-40B4-BE49-F238E27FC236}">
                <a16:creationId xmlns:a16="http://schemas.microsoft.com/office/drawing/2014/main" id="{64F64719-75A8-4B67-8A2F-AB98CD5D67DD}"/>
              </a:ext>
            </a:extLst>
          </p:cNvPr>
          <p:cNvSpPr/>
          <p:nvPr/>
        </p:nvSpPr>
        <p:spPr>
          <a:xfrm>
            <a:off x="2873823" y="5059681"/>
            <a:ext cx="8656322" cy="86215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pPr>
            <a:r>
              <a:rPr lang="de-DE"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CORONA:</a:t>
            </a:r>
            <a:b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Aktuelle schulische Situation – Hygieneplan, Maskenpflicht, digitaler Unterricht</a:t>
            </a:r>
          </a:p>
        </p:txBody>
      </p:sp>
      <p:sp>
        <p:nvSpPr>
          <p:cNvPr id="24" name="Textfeld 23">
            <a:extLst>
              <a:ext uri="{FF2B5EF4-FFF2-40B4-BE49-F238E27FC236}">
                <a16:creationId xmlns:a16="http://schemas.microsoft.com/office/drawing/2014/main" id="{ECEE1750-0D60-44FE-8538-CA3D885D43EC}"/>
              </a:ext>
            </a:extLst>
          </p:cNvPr>
          <p:cNvSpPr txBox="1"/>
          <p:nvPr/>
        </p:nvSpPr>
        <p:spPr>
          <a:xfrm>
            <a:off x="1524265" y="763200"/>
            <a:ext cx="1796582" cy="707886"/>
          </a:xfrm>
          <a:prstGeom prst="rect">
            <a:avLst/>
          </a:prstGeom>
          <a:noFill/>
        </p:spPr>
        <p:txBody>
          <a:bodyPr wrap="none" rtlCol="0">
            <a:spAutoFit/>
          </a:bodyPr>
          <a:lstStyle/>
          <a:p>
            <a:r>
              <a:rPr lang="de-DE" sz="4000" b="1" dirty="0">
                <a:solidFill>
                  <a:schemeClr val="bg1"/>
                </a:solidFill>
              </a:rPr>
              <a:t>Agenda</a:t>
            </a:r>
          </a:p>
        </p:txBody>
      </p:sp>
      <p:cxnSp>
        <p:nvCxnSpPr>
          <p:cNvPr id="26" name="Gerader Verbinder 25">
            <a:extLst>
              <a:ext uri="{FF2B5EF4-FFF2-40B4-BE49-F238E27FC236}">
                <a16:creationId xmlns:a16="http://schemas.microsoft.com/office/drawing/2014/main" id="{FC5ABD9E-6739-4002-ABE7-769213BCF364}"/>
              </a:ext>
            </a:extLst>
          </p:cNvPr>
          <p:cNvCxnSpPr>
            <a:cxnSpLocks/>
          </p:cNvCxnSpPr>
          <p:nvPr/>
        </p:nvCxnSpPr>
        <p:spPr>
          <a:xfrm>
            <a:off x="1537065" y="1706878"/>
            <a:ext cx="58303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D469A21D-4074-43A3-9105-17A3AAD9DD14}"/>
              </a:ext>
            </a:extLst>
          </p:cNvPr>
          <p:cNvSpPr/>
          <p:nvPr/>
        </p:nvSpPr>
        <p:spPr>
          <a:xfrm>
            <a:off x="1402080" y="2926080"/>
            <a:ext cx="10450286" cy="3178609"/>
          </a:xfrm>
          <a:prstGeom prst="rect">
            <a:avLst/>
          </a:prstGeom>
          <a:solidFill>
            <a:schemeClr val="accent1">
              <a:lumMod val="5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78782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8D9967F-ED13-432C-B739-DA6C8D824A6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17544" y="207445"/>
            <a:ext cx="8498573" cy="6023260"/>
          </a:xfrm>
          <a:prstGeom prst="rect">
            <a:avLst/>
          </a:prstGeom>
          <a:noFill/>
          <a:ln w="9525">
            <a:noFill/>
            <a:miter lim="800000"/>
            <a:headEnd/>
            <a:tailEnd/>
          </a:ln>
        </p:spPr>
      </p:pic>
    </p:spTree>
    <p:extLst>
      <p:ext uri="{BB962C8B-B14F-4D97-AF65-F5344CB8AC3E}">
        <p14:creationId xmlns:p14="http://schemas.microsoft.com/office/powerpoint/2010/main" val="798015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5A710EB-0C13-4A6D-816A-AB28DFD8EB0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5883" y="200004"/>
            <a:ext cx="8640233" cy="6080165"/>
          </a:xfrm>
          <a:prstGeom prst="rect">
            <a:avLst/>
          </a:prstGeom>
          <a:noFill/>
          <a:ln w="9525">
            <a:noFill/>
            <a:miter lim="800000"/>
            <a:headEnd/>
            <a:tailEnd/>
          </a:ln>
        </p:spPr>
      </p:pic>
    </p:spTree>
    <p:extLst>
      <p:ext uri="{BB962C8B-B14F-4D97-AF65-F5344CB8AC3E}">
        <p14:creationId xmlns:p14="http://schemas.microsoft.com/office/powerpoint/2010/main" val="3498459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0D55D3F-0569-490D-BE7C-334657B18BBE}"/>
              </a:ext>
            </a:extLst>
          </p:cNvPr>
          <p:cNvSpPr/>
          <p:nvPr/>
        </p:nvSpPr>
        <p:spPr>
          <a:xfrm>
            <a:off x="0" y="0"/>
            <a:ext cx="12192000" cy="6480175"/>
          </a:xfrm>
          <a:prstGeom prst="rect">
            <a:avLst/>
          </a:prstGeom>
          <a:solidFill>
            <a:schemeClr val="accent1">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Grafik 4">
            <a:extLst>
              <a:ext uri="{FF2B5EF4-FFF2-40B4-BE49-F238E27FC236}">
                <a16:creationId xmlns:a16="http://schemas.microsoft.com/office/drawing/2014/main" id="{63F60F84-9FAA-4F48-B4E3-9FB7266A51FA}"/>
              </a:ext>
            </a:extLst>
          </p:cNvPr>
          <p:cNvPicPr/>
          <p:nvPr/>
        </p:nvPicPr>
        <p:blipFill>
          <a:blip r:embed="rId2" cstate="email">
            <a:extLst>
              <a:ext uri="{28A0092B-C50C-407E-A947-70E740481C1C}">
                <a14:useLocalDpi xmlns:a14="http://schemas.microsoft.com/office/drawing/2010/main"/>
              </a:ext>
            </a:extLst>
          </a:blip>
          <a:stretch>
            <a:fillRect/>
          </a:stretch>
        </p:blipFill>
        <p:spPr>
          <a:xfrm>
            <a:off x="9509760" y="159090"/>
            <a:ext cx="2464525" cy="664557"/>
          </a:xfrm>
          <a:prstGeom prst="rect">
            <a:avLst/>
          </a:prstGeom>
        </p:spPr>
      </p:pic>
      <p:sp>
        <p:nvSpPr>
          <p:cNvPr id="9" name="Rechteck: abgerundete Ecken 8">
            <a:extLst>
              <a:ext uri="{FF2B5EF4-FFF2-40B4-BE49-F238E27FC236}">
                <a16:creationId xmlns:a16="http://schemas.microsoft.com/office/drawing/2014/main" id="{EEBB5D24-6FE4-4DAD-B332-E97AD11777A5}"/>
              </a:ext>
            </a:extLst>
          </p:cNvPr>
          <p:cNvSpPr/>
          <p:nvPr/>
        </p:nvSpPr>
        <p:spPr>
          <a:xfrm>
            <a:off x="1537065" y="1981204"/>
            <a:ext cx="1123406" cy="862149"/>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accent2"/>
                </a:solidFill>
              </a:rPr>
              <a:t>1</a:t>
            </a:r>
          </a:p>
        </p:txBody>
      </p:sp>
      <p:sp>
        <p:nvSpPr>
          <p:cNvPr id="11" name="Rechteck: abgerundete Ecken 10">
            <a:extLst>
              <a:ext uri="{FF2B5EF4-FFF2-40B4-BE49-F238E27FC236}">
                <a16:creationId xmlns:a16="http://schemas.microsoft.com/office/drawing/2014/main" id="{3360C736-D067-4631-A02D-A3E2E2E3939C}"/>
              </a:ext>
            </a:extLst>
          </p:cNvPr>
          <p:cNvSpPr/>
          <p:nvPr/>
        </p:nvSpPr>
        <p:spPr>
          <a:xfrm>
            <a:off x="2869475" y="1981205"/>
            <a:ext cx="8656322" cy="86215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de-DE"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Digitalisierung </a:t>
            </a: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der Wiesbadener Schulen – Rahmenbedingungen, Vorgehensweise, Status</a:t>
            </a:r>
            <a:b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gemeinsamer Vortrag des staatlichen Schulamtes und des Wiesbadener Medienzentrums</a:t>
            </a:r>
          </a:p>
          <a:p>
            <a:endParaRPr lang="de-DE" dirty="0"/>
          </a:p>
        </p:txBody>
      </p:sp>
      <p:sp>
        <p:nvSpPr>
          <p:cNvPr id="13" name="Rechteck: abgerundete Ecken 12">
            <a:extLst>
              <a:ext uri="{FF2B5EF4-FFF2-40B4-BE49-F238E27FC236}">
                <a16:creationId xmlns:a16="http://schemas.microsoft.com/office/drawing/2014/main" id="{FE7D3E3D-EC7A-40B1-815E-2A4F771336DD}"/>
              </a:ext>
            </a:extLst>
          </p:cNvPr>
          <p:cNvSpPr/>
          <p:nvPr/>
        </p:nvSpPr>
        <p:spPr>
          <a:xfrm>
            <a:off x="1541416" y="2988197"/>
            <a:ext cx="1123406" cy="862149"/>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accent2"/>
                </a:solidFill>
              </a:rPr>
              <a:t>2</a:t>
            </a:r>
          </a:p>
        </p:txBody>
      </p:sp>
      <p:sp>
        <p:nvSpPr>
          <p:cNvPr id="15" name="Rechteck: abgerundete Ecken 14">
            <a:extLst>
              <a:ext uri="{FF2B5EF4-FFF2-40B4-BE49-F238E27FC236}">
                <a16:creationId xmlns:a16="http://schemas.microsoft.com/office/drawing/2014/main" id="{E02DD6F8-543D-428D-B2B1-C41B3634C281}"/>
              </a:ext>
            </a:extLst>
          </p:cNvPr>
          <p:cNvSpPr/>
          <p:nvPr/>
        </p:nvSpPr>
        <p:spPr>
          <a:xfrm>
            <a:off x="2873826" y="2988198"/>
            <a:ext cx="8656322" cy="86215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pP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Tätigkeitsbericht des Stadtelternbeirates</a:t>
            </a:r>
          </a:p>
        </p:txBody>
      </p:sp>
      <p:sp>
        <p:nvSpPr>
          <p:cNvPr id="17" name="Rechteck: abgerundete Ecken 16">
            <a:extLst>
              <a:ext uri="{FF2B5EF4-FFF2-40B4-BE49-F238E27FC236}">
                <a16:creationId xmlns:a16="http://schemas.microsoft.com/office/drawing/2014/main" id="{C5A4CE33-CD5C-4B68-8E81-FA0709DBD37D}"/>
              </a:ext>
            </a:extLst>
          </p:cNvPr>
          <p:cNvSpPr/>
          <p:nvPr/>
        </p:nvSpPr>
        <p:spPr>
          <a:xfrm>
            <a:off x="1541413" y="4000912"/>
            <a:ext cx="1123406" cy="862149"/>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accent2"/>
                </a:solidFill>
              </a:rPr>
              <a:t>3</a:t>
            </a:r>
          </a:p>
        </p:txBody>
      </p:sp>
      <p:sp>
        <p:nvSpPr>
          <p:cNvPr id="19" name="Rechteck: abgerundete Ecken 18">
            <a:extLst>
              <a:ext uri="{FF2B5EF4-FFF2-40B4-BE49-F238E27FC236}">
                <a16:creationId xmlns:a16="http://schemas.microsoft.com/office/drawing/2014/main" id="{4F380C38-AAAC-4E08-87A4-E2858EDD8C25}"/>
              </a:ext>
            </a:extLst>
          </p:cNvPr>
          <p:cNvSpPr/>
          <p:nvPr/>
        </p:nvSpPr>
        <p:spPr>
          <a:xfrm>
            <a:off x="2873823" y="4000913"/>
            <a:ext cx="8656322" cy="86215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Elternmitbestimmung </a:t>
            </a:r>
            <a:b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Gremien, Bedeutung, Informationsmöglichkeiten, Zusammenarbeit </a:t>
            </a:r>
          </a:p>
          <a:p>
            <a:endParaRPr lang="de-DE" dirty="0"/>
          </a:p>
        </p:txBody>
      </p:sp>
      <p:sp>
        <p:nvSpPr>
          <p:cNvPr id="21" name="Rechteck: abgerundete Ecken 20">
            <a:extLst>
              <a:ext uri="{FF2B5EF4-FFF2-40B4-BE49-F238E27FC236}">
                <a16:creationId xmlns:a16="http://schemas.microsoft.com/office/drawing/2014/main" id="{CB844E9B-F1DF-470E-887F-5ECE555B1393}"/>
              </a:ext>
            </a:extLst>
          </p:cNvPr>
          <p:cNvSpPr/>
          <p:nvPr/>
        </p:nvSpPr>
        <p:spPr>
          <a:xfrm>
            <a:off x="1541413" y="5059680"/>
            <a:ext cx="1123406" cy="862149"/>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accent2"/>
                </a:solidFill>
              </a:rPr>
              <a:t>4</a:t>
            </a:r>
          </a:p>
        </p:txBody>
      </p:sp>
      <p:sp>
        <p:nvSpPr>
          <p:cNvPr id="23" name="Rechteck: abgerundete Ecken 22">
            <a:extLst>
              <a:ext uri="{FF2B5EF4-FFF2-40B4-BE49-F238E27FC236}">
                <a16:creationId xmlns:a16="http://schemas.microsoft.com/office/drawing/2014/main" id="{64F64719-75A8-4B67-8A2F-AB98CD5D67DD}"/>
              </a:ext>
            </a:extLst>
          </p:cNvPr>
          <p:cNvSpPr/>
          <p:nvPr/>
        </p:nvSpPr>
        <p:spPr>
          <a:xfrm>
            <a:off x="2873823" y="5059681"/>
            <a:ext cx="8656322" cy="86215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pPr>
            <a:r>
              <a:rPr lang="de-DE"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CORONA:</a:t>
            </a:r>
            <a:b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Aktuelle schulische Situation – Hygieneplan, Maskenpflicht, digitaler Unterricht</a:t>
            </a:r>
          </a:p>
        </p:txBody>
      </p:sp>
      <p:sp>
        <p:nvSpPr>
          <p:cNvPr id="24" name="Textfeld 23">
            <a:extLst>
              <a:ext uri="{FF2B5EF4-FFF2-40B4-BE49-F238E27FC236}">
                <a16:creationId xmlns:a16="http://schemas.microsoft.com/office/drawing/2014/main" id="{ECEE1750-0D60-44FE-8538-CA3D885D43EC}"/>
              </a:ext>
            </a:extLst>
          </p:cNvPr>
          <p:cNvSpPr txBox="1"/>
          <p:nvPr/>
        </p:nvSpPr>
        <p:spPr>
          <a:xfrm>
            <a:off x="1524265" y="763200"/>
            <a:ext cx="1796582" cy="707886"/>
          </a:xfrm>
          <a:prstGeom prst="rect">
            <a:avLst/>
          </a:prstGeom>
          <a:noFill/>
        </p:spPr>
        <p:txBody>
          <a:bodyPr wrap="none" rtlCol="0">
            <a:spAutoFit/>
          </a:bodyPr>
          <a:lstStyle/>
          <a:p>
            <a:r>
              <a:rPr lang="de-DE" sz="4000" b="1" dirty="0">
                <a:solidFill>
                  <a:schemeClr val="bg1"/>
                </a:solidFill>
              </a:rPr>
              <a:t>Agenda</a:t>
            </a:r>
          </a:p>
        </p:txBody>
      </p:sp>
      <p:cxnSp>
        <p:nvCxnSpPr>
          <p:cNvPr id="26" name="Gerader Verbinder 25">
            <a:extLst>
              <a:ext uri="{FF2B5EF4-FFF2-40B4-BE49-F238E27FC236}">
                <a16:creationId xmlns:a16="http://schemas.microsoft.com/office/drawing/2014/main" id="{FC5ABD9E-6739-4002-ABE7-769213BCF364}"/>
              </a:ext>
            </a:extLst>
          </p:cNvPr>
          <p:cNvCxnSpPr>
            <a:cxnSpLocks/>
          </p:cNvCxnSpPr>
          <p:nvPr/>
        </p:nvCxnSpPr>
        <p:spPr>
          <a:xfrm>
            <a:off x="1537065" y="1706878"/>
            <a:ext cx="58303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3E5F4563-50E0-4390-AF83-A3646F0BBE53}"/>
              </a:ext>
            </a:extLst>
          </p:cNvPr>
          <p:cNvSpPr/>
          <p:nvPr/>
        </p:nvSpPr>
        <p:spPr>
          <a:xfrm>
            <a:off x="1075511" y="1857441"/>
            <a:ext cx="10450286" cy="3051655"/>
          </a:xfrm>
          <a:prstGeom prst="rect">
            <a:avLst/>
          </a:prstGeom>
          <a:solidFill>
            <a:schemeClr val="accent1">
              <a:lumMod val="5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13892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A2764633-159E-4C86-826F-10AF39B5DAD0}"/>
              </a:ext>
            </a:extLst>
          </p:cNvPr>
          <p:cNvSpPr txBox="1"/>
          <p:nvPr/>
        </p:nvSpPr>
        <p:spPr>
          <a:xfrm>
            <a:off x="729723" y="159090"/>
            <a:ext cx="8865450" cy="687561"/>
          </a:xfrm>
          <a:prstGeom prst="rect">
            <a:avLst/>
          </a:prstGeom>
          <a:noFill/>
        </p:spPr>
        <p:txBody>
          <a:bodyPr wrap="square" rtlCol="0">
            <a:spAutoFit/>
          </a:bodyPr>
          <a:lstStyle/>
          <a:p>
            <a:r>
              <a:rPr lang="de-DE" sz="1600" b="1" dirty="0">
                <a:solidFill>
                  <a:schemeClr val="accent5">
                    <a:lumMod val="75000"/>
                  </a:schemeClr>
                </a:solidFill>
              </a:rPr>
              <a:t>Tätigkeitsbericht des Stadtelternbeirates </a:t>
            </a:r>
            <a:br>
              <a:rPr lang="de-DE" sz="1600" b="1" dirty="0">
                <a:solidFill>
                  <a:schemeClr val="accent5">
                    <a:lumMod val="75000"/>
                  </a:schemeClr>
                </a:solidFill>
              </a:rPr>
            </a:br>
            <a:r>
              <a:rPr lang="de-DE" sz="2268" b="1" dirty="0" err="1">
                <a:solidFill>
                  <a:schemeClr val="accent2">
                    <a:lumMod val="75000"/>
                  </a:schemeClr>
                </a:solidFill>
              </a:rPr>
              <a:t>StEB</a:t>
            </a:r>
            <a:r>
              <a:rPr lang="de-DE" sz="2268" b="1" dirty="0">
                <a:solidFill>
                  <a:schemeClr val="accent2">
                    <a:lumMod val="75000"/>
                  </a:schemeClr>
                </a:solidFill>
              </a:rPr>
              <a:t> Wiesbaden – Corona</a:t>
            </a:r>
          </a:p>
        </p:txBody>
      </p:sp>
      <p:pic>
        <p:nvPicPr>
          <p:cNvPr id="6" name="Grafik 5">
            <a:extLst>
              <a:ext uri="{FF2B5EF4-FFF2-40B4-BE49-F238E27FC236}">
                <a16:creationId xmlns:a16="http://schemas.microsoft.com/office/drawing/2014/main" id="{2C395665-52D9-4A84-ABC2-FB5B28AC2D83}"/>
              </a:ext>
            </a:extLst>
          </p:cNvPr>
          <p:cNvPicPr/>
          <p:nvPr/>
        </p:nvPicPr>
        <p:blipFill>
          <a:blip r:embed="rId2" cstate="email">
            <a:extLst>
              <a:ext uri="{28A0092B-C50C-407E-A947-70E740481C1C}">
                <a14:useLocalDpi xmlns:a14="http://schemas.microsoft.com/office/drawing/2010/main"/>
              </a:ext>
            </a:extLst>
          </a:blip>
          <a:stretch>
            <a:fillRect/>
          </a:stretch>
        </p:blipFill>
        <p:spPr>
          <a:xfrm>
            <a:off x="9358135" y="159090"/>
            <a:ext cx="1888516" cy="546353"/>
          </a:xfrm>
          <a:prstGeom prst="rect">
            <a:avLst/>
          </a:prstGeom>
        </p:spPr>
      </p:pic>
      <p:sp>
        <p:nvSpPr>
          <p:cNvPr id="2" name="Textfeld 1">
            <a:extLst>
              <a:ext uri="{FF2B5EF4-FFF2-40B4-BE49-F238E27FC236}">
                <a16:creationId xmlns:a16="http://schemas.microsoft.com/office/drawing/2014/main" id="{578B08CC-79E3-49AB-AB6A-D4EE832C503B}"/>
              </a:ext>
            </a:extLst>
          </p:cNvPr>
          <p:cNvSpPr txBox="1"/>
          <p:nvPr/>
        </p:nvSpPr>
        <p:spPr>
          <a:xfrm>
            <a:off x="729723" y="1025718"/>
            <a:ext cx="11141184" cy="5186035"/>
          </a:xfrm>
          <a:prstGeom prst="rect">
            <a:avLst/>
          </a:prstGeom>
          <a:noFill/>
        </p:spPr>
        <p:txBody>
          <a:bodyPr wrap="square" rtlCol="0">
            <a:spAutoFit/>
          </a:bodyPr>
          <a:lstStyle/>
          <a:p>
            <a:r>
              <a:rPr lang="de-DE" b="1" dirty="0">
                <a:solidFill>
                  <a:srgbClr val="222222"/>
                </a:solidFill>
              </a:rPr>
              <a:t>Stand der verordneten Maßnahmen:</a:t>
            </a:r>
            <a:br>
              <a:rPr lang="de-DE" dirty="0">
                <a:solidFill>
                  <a:srgbClr val="222222"/>
                </a:solidFill>
              </a:rPr>
            </a:br>
            <a:endParaRPr lang="de-DE" dirty="0">
              <a:solidFill>
                <a:srgbClr val="222222"/>
              </a:solidFill>
            </a:endParaRPr>
          </a:p>
          <a:p>
            <a:pPr marL="285750" indent="-285750">
              <a:buFont typeface="Arial" panose="020B0604020202020204" pitchFamily="34" charset="0"/>
              <a:buChar char="•"/>
            </a:pPr>
            <a:r>
              <a:rPr lang="de-DE" sz="1600" dirty="0">
                <a:solidFill>
                  <a:srgbClr val="222222"/>
                </a:solidFill>
              </a:rPr>
              <a:t>Seit dem 19.10.2020 gilt der </a:t>
            </a:r>
            <a:r>
              <a:rPr lang="de-DE" sz="1600" dirty="0" err="1">
                <a:solidFill>
                  <a:srgbClr val="222222"/>
                </a:solidFill>
              </a:rPr>
              <a:t>Hygienplan</a:t>
            </a:r>
            <a:r>
              <a:rPr lang="de-DE" sz="1600" dirty="0">
                <a:solidFill>
                  <a:srgbClr val="222222"/>
                </a:solidFill>
              </a:rPr>
              <a:t> 6.0 ( </a:t>
            </a:r>
            <a:r>
              <a:rPr lang="de-DE" sz="1600" b="0" i="0" u="none" strike="noStrike" dirty="0">
                <a:solidFill>
                  <a:srgbClr val="189CF4"/>
                </a:solidFill>
                <a:effectLst/>
                <a:hlinkClick r:id="rId3"/>
              </a:rPr>
              <a:t>hygieneplan_6.0</a:t>
            </a:r>
            <a:r>
              <a:rPr lang="de-DE" sz="1600" b="0" i="0" u="none" strike="noStrike" dirty="0">
                <a:solidFill>
                  <a:srgbClr val="189CF4"/>
                </a:solidFill>
                <a:effectLst/>
              </a:rPr>
              <a:t> </a:t>
            </a:r>
            <a:r>
              <a:rPr lang="de-DE" sz="1600" b="0" i="0" u="none" strike="noStrike" dirty="0">
                <a:effectLst/>
              </a:rPr>
              <a:t>)</a:t>
            </a:r>
            <a:r>
              <a:rPr lang="de-DE" sz="1600" b="0" i="0" u="none" strike="noStrike" dirty="0">
                <a:solidFill>
                  <a:srgbClr val="189CF4"/>
                </a:solidFill>
                <a:effectLst/>
              </a:rPr>
              <a:t> </a:t>
            </a:r>
            <a:r>
              <a:rPr lang="de-DE" sz="1600" b="0" i="0" u="none" strike="noStrike" dirty="0">
                <a:effectLst/>
              </a:rPr>
              <a:t>mit all seinen Anlagen zu Musik, Sport etc.</a:t>
            </a:r>
          </a:p>
          <a:p>
            <a:pPr marL="285750" indent="-285750">
              <a:buFont typeface="Arial" panose="020B0604020202020204" pitchFamily="34" charset="0"/>
              <a:buChar char="•"/>
            </a:pPr>
            <a:r>
              <a:rPr lang="de-DE" sz="1600" dirty="0"/>
              <a:t>Mit Ministerschreiben vom 30.10.2020 wurden neue Corona-Maßnahmen festgelegt  (</a:t>
            </a:r>
            <a:r>
              <a:rPr lang="de-DE" sz="1600" b="0" i="0" u="sng" dirty="0">
                <a:solidFill>
                  <a:srgbClr val="189CF4"/>
                </a:solidFill>
                <a:effectLst/>
                <a:hlinkClick r:id="rId4"/>
              </a:rPr>
              <a:t>Ministerschreiben 30.10.20. neue </a:t>
            </a:r>
            <a:r>
              <a:rPr lang="de-DE" sz="1600" b="0" i="0" u="sng" dirty="0" err="1">
                <a:solidFill>
                  <a:srgbClr val="189CF4"/>
                </a:solidFill>
                <a:effectLst/>
                <a:hlinkClick r:id="rId4"/>
              </a:rPr>
              <a:t>Coronamaßnahmen</a:t>
            </a:r>
            <a:r>
              <a:rPr lang="de-DE" sz="1600" b="0" i="0" u="sng" dirty="0">
                <a:effectLst/>
              </a:rPr>
              <a:t> )</a:t>
            </a:r>
          </a:p>
          <a:p>
            <a:pPr marL="284400" indent="-285750">
              <a:buFont typeface="Arial" panose="020B0604020202020204" pitchFamily="34" charset="0"/>
              <a:buChar char="•"/>
            </a:pPr>
            <a:r>
              <a:rPr lang="de-DE" sz="1600" dirty="0"/>
              <a:t>Ab 2.11.2020 bis vorerst 27.11.2020 gilt Stufe 2 für alle Schulen in Wiesbaden (</a:t>
            </a:r>
            <a:r>
              <a:rPr lang="de-DE" sz="1600" b="0" i="0" u="sng" dirty="0">
                <a:solidFill>
                  <a:srgbClr val="189CF4"/>
                </a:solidFill>
                <a:effectLst/>
                <a:hlinkClick r:id="rId5"/>
              </a:rPr>
              <a:t>2020-11-01 – Verfügung Auslösung Stufe 2</a:t>
            </a:r>
            <a:r>
              <a:rPr lang="de-DE" sz="1600" b="0" i="0" u="none" strike="noStrike" dirty="0">
                <a:effectLst/>
              </a:rPr>
              <a:t>) und optional Wechselunterricht nach Stufe 3 und Distanzunterricht nach Stufe 4 (</a:t>
            </a:r>
            <a:r>
              <a:rPr lang="de-DE" sz="1600" b="0" i="0" u="none" strike="noStrike" dirty="0">
                <a:solidFill>
                  <a:srgbClr val="189CF4"/>
                </a:solidFill>
                <a:effectLst/>
                <a:hlinkClick r:id="rId6"/>
              </a:rPr>
              <a:t>Leitfaden Schulbetrieb im Schuljahr 2020-2021</a:t>
            </a:r>
            <a:r>
              <a:rPr lang="de-DE" sz="1600" b="0" i="0" u="none" strike="noStrike" dirty="0">
                <a:solidFill>
                  <a:srgbClr val="189CF4"/>
                </a:solidFill>
                <a:effectLst/>
              </a:rPr>
              <a:t>)</a:t>
            </a:r>
            <a:br>
              <a:rPr lang="de-DE" sz="1600" b="0" i="0" u="none" strike="noStrike" dirty="0">
                <a:effectLst/>
              </a:rPr>
            </a:br>
            <a:endParaRPr lang="de-DE" sz="1600" dirty="0"/>
          </a:p>
          <a:p>
            <a:pPr marL="644400" indent="-285750">
              <a:buFont typeface="Wingdings" panose="05000000000000000000" pitchFamily="2" charset="2"/>
              <a:buChar char="è"/>
            </a:pPr>
            <a:r>
              <a:rPr lang="de-DE" sz="1500" dirty="0">
                <a:sym typeface="Wingdings" panose="05000000000000000000" pitchFamily="2" charset="2"/>
              </a:rPr>
              <a:t>Maskenpflicht in der Schule, auch im Unterricht ab Klassenstufen 5 (mit </a:t>
            </a:r>
            <a:r>
              <a:rPr lang="de-DE" sz="1500" dirty="0"/>
              <a:t>kurzzeitigen Maskenpausen bei 1,5m Abstand oder bei Klausuren), Visiere und Spuckschutz sind kein Ersatz für MNS</a:t>
            </a:r>
          </a:p>
          <a:p>
            <a:pPr marL="644400" indent="-285750">
              <a:buFont typeface="Wingdings" panose="05000000000000000000" pitchFamily="2" charset="2"/>
              <a:buChar char="è"/>
            </a:pPr>
            <a:r>
              <a:rPr lang="de-DE" sz="1500" dirty="0"/>
              <a:t>In </a:t>
            </a:r>
            <a:r>
              <a:rPr lang="de-DE" sz="1500" dirty="0" err="1"/>
              <a:t>IGSen</a:t>
            </a:r>
            <a:r>
              <a:rPr lang="de-DE" sz="1500" dirty="0"/>
              <a:t> nur noch Binnendifferenzierung</a:t>
            </a:r>
          </a:p>
          <a:p>
            <a:pPr marL="644400" indent="-285750">
              <a:buFont typeface="Wingdings" panose="05000000000000000000" pitchFamily="2" charset="2"/>
              <a:buChar char="è"/>
            </a:pPr>
            <a:r>
              <a:rPr lang="de-DE" sz="1500" dirty="0"/>
              <a:t>In Oberstufe / berufliche Schulen möglichst Wechselunterricht</a:t>
            </a:r>
          </a:p>
          <a:p>
            <a:pPr marL="644400" indent="-285750">
              <a:buFont typeface="Wingdings" panose="05000000000000000000" pitchFamily="2" charset="2"/>
              <a:buChar char="è"/>
            </a:pPr>
            <a:r>
              <a:rPr lang="de-DE" sz="1500" dirty="0">
                <a:sym typeface="Wingdings" panose="05000000000000000000" pitchFamily="2" charset="2"/>
              </a:rPr>
              <a:t>Sportunterricht im Freien, Musik ohne Gesang und Blasinstrumente</a:t>
            </a:r>
          </a:p>
          <a:p>
            <a:pPr marL="644400" indent="-285750">
              <a:buFont typeface="Wingdings" panose="05000000000000000000" pitchFamily="2" charset="2"/>
              <a:buChar char="è"/>
            </a:pPr>
            <a:r>
              <a:rPr lang="de-DE" sz="1500" dirty="0">
                <a:sym typeface="Wingdings" panose="05000000000000000000" pitchFamily="2" charset="2"/>
              </a:rPr>
              <a:t>Feste Sitzordnungen -&gt; Nachverfolgbarkeit</a:t>
            </a:r>
          </a:p>
          <a:p>
            <a:pPr marL="644400" indent="-285750">
              <a:buFont typeface="Wingdings" panose="05000000000000000000" pitchFamily="2" charset="2"/>
              <a:buChar char="è"/>
            </a:pPr>
            <a:r>
              <a:rPr lang="de-DE" sz="1500" dirty="0">
                <a:sym typeface="Wingdings" panose="05000000000000000000" pitchFamily="2" charset="2"/>
              </a:rPr>
              <a:t>Wechselmodell ab Klasse 7 optional	</a:t>
            </a:r>
            <a:endParaRPr lang="de-DE" sz="1500" dirty="0"/>
          </a:p>
          <a:p>
            <a:pPr marL="644400" indent="-285750">
              <a:buFont typeface="Wingdings" panose="05000000000000000000" pitchFamily="2" charset="2"/>
              <a:buChar char="è"/>
            </a:pPr>
            <a:r>
              <a:rPr lang="de-DE" sz="1500" dirty="0">
                <a:sym typeface="Wingdings" panose="05000000000000000000" pitchFamily="2" charset="2"/>
              </a:rPr>
              <a:t>Möglichst gestaffelte Pausenregelungen</a:t>
            </a:r>
          </a:p>
          <a:p>
            <a:pPr marL="644400" indent="-285750">
              <a:buFont typeface="Wingdings" panose="05000000000000000000" pitchFamily="2" charset="2"/>
              <a:buChar char="è"/>
            </a:pPr>
            <a:r>
              <a:rPr lang="de-DE" sz="1500" dirty="0">
                <a:sym typeface="Wingdings" panose="05000000000000000000" pitchFamily="2" charset="2"/>
              </a:rPr>
              <a:t>Religions- und Fremdsprachenunterricht abhängig von der Jahrgangsstufe möglichst in Kohorten oder digital</a:t>
            </a:r>
          </a:p>
          <a:p>
            <a:pPr marL="644400" indent="-285750">
              <a:buFont typeface="Wingdings" panose="05000000000000000000" pitchFamily="2" charset="2"/>
              <a:buChar char="è"/>
            </a:pPr>
            <a:r>
              <a:rPr lang="de-DE" sz="1500" dirty="0">
                <a:sym typeface="Wingdings" panose="05000000000000000000" pitchFamily="2" charset="2"/>
              </a:rPr>
              <a:t>Nachmittagsangebot in Grundschulen ist vorzuhalten, Besuch mit MNS, möglichst in Kohorten</a:t>
            </a:r>
          </a:p>
          <a:p>
            <a:pPr marL="644400" indent="-285750">
              <a:buFont typeface="Wingdings" panose="05000000000000000000" pitchFamily="2" charset="2"/>
              <a:buChar char="è"/>
            </a:pPr>
            <a:r>
              <a:rPr lang="de-DE" sz="1500" dirty="0">
                <a:sym typeface="Wingdings" panose="05000000000000000000" pitchFamily="2" charset="2"/>
              </a:rPr>
              <a:t>Keine AGs</a:t>
            </a:r>
          </a:p>
          <a:p>
            <a:pPr marL="644400" indent="-285750">
              <a:buFont typeface="Wingdings" panose="05000000000000000000" pitchFamily="2" charset="2"/>
              <a:buChar char="è"/>
            </a:pPr>
            <a:r>
              <a:rPr lang="de-DE" sz="1500" dirty="0">
                <a:sym typeface="Wingdings" panose="05000000000000000000" pitchFamily="2" charset="2"/>
              </a:rPr>
              <a:t>Ganztagsangebot an weiterführenden Schulen ist vorzuhalten in Kohorten</a:t>
            </a:r>
          </a:p>
          <a:p>
            <a:endParaRPr lang="de-DE" sz="1500" dirty="0">
              <a:sym typeface="Wingdings" panose="05000000000000000000" pitchFamily="2" charset="2"/>
            </a:endParaRPr>
          </a:p>
        </p:txBody>
      </p:sp>
    </p:spTree>
    <p:extLst>
      <p:ext uri="{BB962C8B-B14F-4D97-AF65-F5344CB8AC3E}">
        <p14:creationId xmlns:p14="http://schemas.microsoft.com/office/powerpoint/2010/main" val="3355714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A2764633-159E-4C86-826F-10AF39B5DAD0}"/>
              </a:ext>
            </a:extLst>
          </p:cNvPr>
          <p:cNvSpPr txBox="1"/>
          <p:nvPr/>
        </p:nvSpPr>
        <p:spPr>
          <a:xfrm>
            <a:off x="729723" y="159090"/>
            <a:ext cx="8865450" cy="687561"/>
          </a:xfrm>
          <a:prstGeom prst="rect">
            <a:avLst/>
          </a:prstGeom>
          <a:noFill/>
        </p:spPr>
        <p:txBody>
          <a:bodyPr wrap="square" rtlCol="0">
            <a:spAutoFit/>
          </a:bodyPr>
          <a:lstStyle/>
          <a:p>
            <a:r>
              <a:rPr lang="de-DE" sz="1600" b="1" dirty="0">
                <a:solidFill>
                  <a:schemeClr val="accent5">
                    <a:lumMod val="75000"/>
                  </a:schemeClr>
                </a:solidFill>
              </a:rPr>
              <a:t>Tätigkeitsbericht des Stadtelternbeirates </a:t>
            </a:r>
            <a:br>
              <a:rPr lang="de-DE" sz="1600" b="1" dirty="0">
                <a:solidFill>
                  <a:schemeClr val="accent5">
                    <a:lumMod val="75000"/>
                  </a:schemeClr>
                </a:solidFill>
              </a:rPr>
            </a:br>
            <a:r>
              <a:rPr lang="de-DE" sz="2268" b="1" dirty="0" err="1">
                <a:solidFill>
                  <a:schemeClr val="accent2">
                    <a:lumMod val="75000"/>
                  </a:schemeClr>
                </a:solidFill>
              </a:rPr>
              <a:t>StEB</a:t>
            </a:r>
            <a:r>
              <a:rPr lang="de-DE" sz="2268" b="1" dirty="0">
                <a:solidFill>
                  <a:schemeClr val="accent2">
                    <a:lumMod val="75000"/>
                  </a:schemeClr>
                </a:solidFill>
              </a:rPr>
              <a:t> Wiesbaden – Corona – Masken für </a:t>
            </a:r>
            <a:r>
              <a:rPr lang="de-DE" sz="2268" b="1" dirty="0" err="1">
                <a:solidFill>
                  <a:schemeClr val="accent2">
                    <a:lumMod val="75000"/>
                  </a:schemeClr>
                </a:solidFill>
              </a:rPr>
              <a:t>GrundschülerInnen</a:t>
            </a:r>
            <a:r>
              <a:rPr lang="de-DE" sz="2268" b="1" dirty="0">
                <a:solidFill>
                  <a:schemeClr val="accent2">
                    <a:lumMod val="75000"/>
                  </a:schemeClr>
                </a:solidFill>
              </a:rPr>
              <a:t> ab 9.11.</a:t>
            </a:r>
          </a:p>
        </p:txBody>
      </p:sp>
      <p:pic>
        <p:nvPicPr>
          <p:cNvPr id="6" name="Grafik 5">
            <a:extLst>
              <a:ext uri="{FF2B5EF4-FFF2-40B4-BE49-F238E27FC236}">
                <a16:creationId xmlns:a16="http://schemas.microsoft.com/office/drawing/2014/main" id="{2C395665-52D9-4A84-ABC2-FB5B28AC2D83}"/>
              </a:ext>
            </a:extLst>
          </p:cNvPr>
          <p:cNvPicPr/>
          <p:nvPr/>
        </p:nvPicPr>
        <p:blipFill>
          <a:blip r:embed="rId2" cstate="email">
            <a:extLst>
              <a:ext uri="{28A0092B-C50C-407E-A947-70E740481C1C}">
                <a14:useLocalDpi xmlns:a14="http://schemas.microsoft.com/office/drawing/2010/main"/>
              </a:ext>
            </a:extLst>
          </a:blip>
          <a:stretch>
            <a:fillRect/>
          </a:stretch>
        </p:blipFill>
        <p:spPr>
          <a:xfrm>
            <a:off x="9358135" y="159090"/>
            <a:ext cx="1888516" cy="546353"/>
          </a:xfrm>
          <a:prstGeom prst="rect">
            <a:avLst/>
          </a:prstGeom>
        </p:spPr>
      </p:pic>
      <p:sp>
        <p:nvSpPr>
          <p:cNvPr id="2" name="Textfeld 1">
            <a:extLst>
              <a:ext uri="{FF2B5EF4-FFF2-40B4-BE49-F238E27FC236}">
                <a16:creationId xmlns:a16="http://schemas.microsoft.com/office/drawing/2014/main" id="{578B08CC-79E3-49AB-AB6A-D4EE832C503B}"/>
              </a:ext>
            </a:extLst>
          </p:cNvPr>
          <p:cNvSpPr txBox="1"/>
          <p:nvPr/>
        </p:nvSpPr>
        <p:spPr>
          <a:xfrm>
            <a:off x="729723" y="1025718"/>
            <a:ext cx="11141184" cy="600164"/>
          </a:xfrm>
          <a:prstGeom prst="rect">
            <a:avLst/>
          </a:prstGeom>
          <a:noFill/>
        </p:spPr>
        <p:txBody>
          <a:bodyPr wrap="square" rtlCol="0">
            <a:spAutoFit/>
          </a:bodyPr>
          <a:lstStyle/>
          <a:p>
            <a:r>
              <a:rPr lang="de-DE" b="1" dirty="0">
                <a:solidFill>
                  <a:srgbClr val="222222"/>
                </a:solidFill>
              </a:rPr>
              <a:t>NEU:</a:t>
            </a:r>
          </a:p>
          <a:p>
            <a:endParaRPr lang="de-DE" sz="1500" dirty="0">
              <a:sym typeface="Wingdings" panose="05000000000000000000" pitchFamily="2" charset="2"/>
            </a:endParaRPr>
          </a:p>
        </p:txBody>
      </p:sp>
      <p:pic>
        <p:nvPicPr>
          <p:cNvPr id="12" name="Grafik 11">
            <a:extLst>
              <a:ext uri="{FF2B5EF4-FFF2-40B4-BE49-F238E27FC236}">
                <a16:creationId xmlns:a16="http://schemas.microsoft.com/office/drawing/2014/main" id="{015FF174-7865-4287-B363-0BF3CCA655A2}"/>
              </a:ext>
            </a:extLst>
          </p:cNvPr>
          <p:cNvPicPr>
            <a:picLocks noChangeAspect="1"/>
          </p:cNvPicPr>
          <p:nvPr/>
        </p:nvPicPr>
        <p:blipFill>
          <a:blip r:embed="rId3"/>
          <a:stretch>
            <a:fillRect/>
          </a:stretch>
        </p:blipFill>
        <p:spPr>
          <a:xfrm>
            <a:off x="1749425" y="1025718"/>
            <a:ext cx="7981950" cy="5267325"/>
          </a:xfrm>
          <a:prstGeom prst="rect">
            <a:avLst/>
          </a:prstGeom>
        </p:spPr>
      </p:pic>
      <p:sp>
        <p:nvSpPr>
          <p:cNvPr id="13" name="Textfeld 12">
            <a:extLst>
              <a:ext uri="{FF2B5EF4-FFF2-40B4-BE49-F238E27FC236}">
                <a16:creationId xmlns:a16="http://schemas.microsoft.com/office/drawing/2014/main" id="{6916C927-8A2F-4A3E-8349-C3AAF6ADCF8D}"/>
              </a:ext>
            </a:extLst>
          </p:cNvPr>
          <p:cNvSpPr txBox="1"/>
          <p:nvPr/>
        </p:nvSpPr>
        <p:spPr>
          <a:xfrm>
            <a:off x="6680201" y="5092714"/>
            <a:ext cx="4896118" cy="369332"/>
          </a:xfrm>
          <a:prstGeom prst="rect">
            <a:avLst/>
          </a:prstGeom>
          <a:noFill/>
        </p:spPr>
        <p:txBody>
          <a:bodyPr wrap="square" rtlCol="0">
            <a:spAutoFit/>
          </a:bodyPr>
          <a:lstStyle/>
          <a:p>
            <a:endParaRPr lang="de-DE" dirty="0"/>
          </a:p>
        </p:txBody>
      </p:sp>
    </p:spTree>
    <p:extLst>
      <p:ext uri="{BB962C8B-B14F-4D97-AF65-F5344CB8AC3E}">
        <p14:creationId xmlns:p14="http://schemas.microsoft.com/office/powerpoint/2010/main" val="2117770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A2764633-159E-4C86-826F-10AF39B5DAD0}"/>
              </a:ext>
            </a:extLst>
          </p:cNvPr>
          <p:cNvSpPr txBox="1"/>
          <p:nvPr/>
        </p:nvSpPr>
        <p:spPr>
          <a:xfrm>
            <a:off x="729723" y="159090"/>
            <a:ext cx="8865450" cy="687561"/>
          </a:xfrm>
          <a:prstGeom prst="rect">
            <a:avLst/>
          </a:prstGeom>
          <a:noFill/>
        </p:spPr>
        <p:txBody>
          <a:bodyPr wrap="square" rtlCol="0">
            <a:spAutoFit/>
          </a:bodyPr>
          <a:lstStyle/>
          <a:p>
            <a:r>
              <a:rPr lang="de-DE" sz="1600" b="1" dirty="0">
                <a:solidFill>
                  <a:schemeClr val="accent5">
                    <a:lumMod val="75000"/>
                  </a:schemeClr>
                </a:solidFill>
              </a:rPr>
              <a:t>Tätigkeitsbericht des Stadtelternbeirates </a:t>
            </a:r>
            <a:br>
              <a:rPr lang="de-DE" sz="1600" b="1" dirty="0">
                <a:solidFill>
                  <a:schemeClr val="accent5">
                    <a:lumMod val="75000"/>
                  </a:schemeClr>
                </a:solidFill>
              </a:rPr>
            </a:br>
            <a:r>
              <a:rPr lang="de-DE" sz="2268" b="1" dirty="0" err="1">
                <a:solidFill>
                  <a:schemeClr val="accent2">
                    <a:lumMod val="75000"/>
                  </a:schemeClr>
                </a:solidFill>
              </a:rPr>
              <a:t>StEB</a:t>
            </a:r>
            <a:r>
              <a:rPr lang="de-DE" sz="2268" b="1" dirty="0">
                <a:solidFill>
                  <a:schemeClr val="accent2">
                    <a:lumMod val="75000"/>
                  </a:schemeClr>
                </a:solidFill>
              </a:rPr>
              <a:t> Wiesbaden – Corona</a:t>
            </a:r>
          </a:p>
        </p:txBody>
      </p:sp>
      <p:pic>
        <p:nvPicPr>
          <p:cNvPr id="6" name="Grafik 5">
            <a:extLst>
              <a:ext uri="{FF2B5EF4-FFF2-40B4-BE49-F238E27FC236}">
                <a16:creationId xmlns:a16="http://schemas.microsoft.com/office/drawing/2014/main" id="{2C395665-52D9-4A84-ABC2-FB5B28AC2D83}"/>
              </a:ext>
            </a:extLst>
          </p:cNvPr>
          <p:cNvPicPr/>
          <p:nvPr/>
        </p:nvPicPr>
        <p:blipFill>
          <a:blip r:embed="rId2" cstate="email">
            <a:extLst>
              <a:ext uri="{28A0092B-C50C-407E-A947-70E740481C1C}">
                <a14:useLocalDpi xmlns:a14="http://schemas.microsoft.com/office/drawing/2010/main"/>
              </a:ext>
            </a:extLst>
          </a:blip>
          <a:stretch>
            <a:fillRect/>
          </a:stretch>
        </p:blipFill>
        <p:spPr>
          <a:xfrm>
            <a:off x="9358135" y="159090"/>
            <a:ext cx="1888516" cy="546353"/>
          </a:xfrm>
          <a:prstGeom prst="rect">
            <a:avLst/>
          </a:prstGeom>
        </p:spPr>
      </p:pic>
      <p:sp>
        <p:nvSpPr>
          <p:cNvPr id="2" name="Textfeld 1">
            <a:extLst>
              <a:ext uri="{FF2B5EF4-FFF2-40B4-BE49-F238E27FC236}">
                <a16:creationId xmlns:a16="http://schemas.microsoft.com/office/drawing/2014/main" id="{578B08CC-79E3-49AB-AB6A-D4EE832C503B}"/>
              </a:ext>
            </a:extLst>
          </p:cNvPr>
          <p:cNvSpPr txBox="1"/>
          <p:nvPr/>
        </p:nvSpPr>
        <p:spPr>
          <a:xfrm>
            <a:off x="729723" y="1025718"/>
            <a:ext cx="11141184" cy="6017032"/>
          </a:xfrm>
          <a:prstGeom prst="rect">
            <a:avLst/>
          </a:prstGeom>
          <a:noFill/>
        </p:spPr>
        <p:txBody>
          <a:bodyPr wrap="square" rtlCol="0">
            <a:spAutoFit/>
          </a:bodyPr>
          <a:lstStyle/>
          <a:p>
            <a:r>
              <a:rPr lang="de-DE" sz="1700" b="1" dirty="0">
                <a:solidFill>
                  <a:srgbClr val="222222"/>
                </a:solidFill>
              </a:rPr>
              <a:t>Aktivitäten des Stadtelternbeirates:</a:t>
            </a:r>
          </a:p>
          <a:p>
            <a:endParaRPr lang="de-DE" sz="1500" b="1" dirty="0">
              <a:solidFill>
                <a:srgbClr val="222222"/>
              </a:solidFill>
              <a:sym typeface="Wingdings" panose="05000000000000000000" pitchFamily="2" charset="2"/>
            </a:endParaRPr>
          </a:p>
          <a:p>
            <a:pPr marL="285750" indent="-285750">
              <a:buFont typeface="Arial" panose="020B0604020202020204" pitchFamily="34" charset="0"/>
              <a:buChar char="•"/>
            </a:pPr>
            <a:r>
              <a:rPr lang="de-DE" sz="1600" dirty="0">
                <a:solidFill>
                  <a:srgbClr val="222222"/>
                </a:solidFill>
                <a:sym typeface="Wingdings" panose="05000000000000000000" pitchFamily="2" charset="2"/>
              </a:rPr>
              <a:t>Umfrage zu Erfahrungen zum Distanzlernen während des 1. Lockdowns (Mai 2020) und zum Schulstart nach den Sommerferien </a:t>
            </a:r>
          </a:p>
          <a:p>
            <a:pPr marL="285750" indent="-285750">
              <a:buFont typeface="Arial" panose="020B0604020202020204" pitchFamily="34" charset="0"/>
              <a:buChar char="•"/>
            </a:pPr>
            <a:r>
              <a:rPr lang="de-DE" sz="1600" dirty="0">
                <a:solidFill>
                  <a:srgbClr val="222222"/>
                </a:solidFill>
                <a:sym typeface="Wingdings" panose="05000000000000000000" pitchFamily="2" charset="2"/>
              </a:rPr>
              <a:t>Mehrere Pressemitteilungen, auch zusammen mit der GEW, dem SSR und anderen </a:t>
            </a:r>
            <a:r>
              <a:rPr lang="de-DE" sz="1600" dirty="0" err="1">
                <a:solidFill>
                  <a:srgbClr val="222222"/>
                </a:solidFill>
                <a:sym typeface="Wingdings" panose="05000000000000000000" pitchFamily="2" charset="2"/>
              </a:rPr>
              <a:t>StEBs</a:t>
            </a:r>
            <a:r>
              <a:rPr lang="de-DE" sz="1600" dirty="0">
                <a:solidFill>
                  <a:srgbClr val="222222"/>
                </a:solidFill>
                <a:sym typeface="Wingdings" panose="05000000000000000000" pitchFamily="2" charset="2"/>
              </a:rPr>
              <a:t> / KEBs zu Forderungen für den Schulbetrieb</a:t>
            </a:r>
          </a:p>
          <a:p>
            <a:pPr marL="285750" indent="-285750">
              <a:buFont typeface="Arial" panose="020B0604020202020204" pitchFamily="34" charset="0"/>
              <a:buChar char="•"/>
            </a:pPr>
            <a:r>
              <a:rPr lang="de-DE" sz="1600" dirty="0">
                <a:solidFill>
                  <a:srgbClr val="222222"/>
                </a:solidFill>
                <a:sym typeface="Wingdings" panose="05000000000000000000" pitchFamily="2" charset="2"/>
              </a:rPr>
              <a:t>Forderung nach Einhaltung von Grenzwerten / Abweichungen von Empfehlungen des RKI bzgl. Gestaltung des Unterrichts </a:t>
            </a:r>
            <a:br>
              <a:rPr lang="de-DE" sz="1600" dirty="0">
                <a:solidFill>
                  <a:srgbClr val="222222"/>
                </a:solidFill>
                <a:sym typeface="Wingdings" panose="05000000000000000000" pitchFamily="2" charset="2"/>
              </a:rPr>
            </a:br>
            <a:r>
              <a:rPr lang="de-DE" sz="1600" dirty="0">
                <a:solidFill>
                  <a:srgbClr val="222222"/>
                </a:solidFill>
                <a:sym typeface="Wingdings" panose="05000000000000000000" pitchFamily="2" charset="2"/>
              </a:rPr>
              <a:t>(</a:t>
            </a:r>
            <a:r>
              <a:rPr lang="de-DE" sz="1600" dirty="0"/>
              <a:t>RKI : </a:t>
            </a:r>
            <a:r>
              <a:rPr lang="de-DE" sz="1600" b="0" i="0" u="sng" dirty="0" err="1">
                <a:solidFill>
                  <a:srgbClr val="189CF4"/>
                </a:solidFill>
                <a:effectLst/>
                <a:hlinkClick r:id="rId3"/>
              </a:rPr>
              <a:t>Praevention</a:t>
            </a:r>
            <a:r>
              <a:rPr lang="de-DE" sz="1600" b="0" i="0" u="sng" dirty="0">
                <a:solidFill>
                  <a:srgbClr val="189CF4"/>
                </a:solidFill>
                <a:effectLst/>
                <a:hlinkClick r:id="rId3"/>
              </a:rPr>
              <a:t>-Schulen</a:t>
            </a:r>
            <a:r>
              <a:rPr lang="de-DE" sz="1600" b="0" i="0" u="sng" dirty="0">
                <a:solidFill>
                  <a:srgbClr val="189CF4"/>
                </a:solidFill>
                <a:effectLst/>
              </a:rPr>
              <a:t> </a:t>
            </a:r>
            <a:r>
              <a:rPr lang="de-DE" sz="1600" b="0" i="0" u="sng" dirty="0">
                <a:effectLst/>
              </a:rPr>
              <a:t>)</a:t>
            </a:r>
            <a:endParaRPr lang="de-DE" sz="1600" dirty="0">
              <a:solidFill>
                <a:srgbClr val="222222"/>
              </a:solidFill>
              <a:sym typeface="Wingdings" panose="05000000000000000000" pitchFamily="2" charset="2"/>
            </a:endParaRPr>
          </a:p>
          <a:p>
            <a:pPr marL="285750" indent="-285750">
              <a:buFont typeface="Arial" panose="020B0604020202020204" pitchFamily="34" charset="0"/>
              <a:buChar char="•"/>
            </a:pPr>
            <a:r>
              <a:rPr lang="de-DE" sz="1600" dirty="0">
                <a:solidFill>
                  <a:srgbClr val="222222"/>
                </a:solidFill>
                <a:sym typeface="Wingdings" panose="05000000000000000000" pitchFamily="2" charset="2"/>
              </a:rPr>
              <a:t>Erhaltung des Präsenzunterrichts als Priorität -&gt; Luftfiltergeräten für Klassenräume (</a:t>
            </a:r>
            <a:r>
              <a:rPr lang="de-DE" sz="1600" b="0" i="0" u="sng" dirty="0">
                <a:solidFill>
                  <a:srgbClr val="189CF4"/>
                </a:solidFill>
                <a:effectLst/>
                <a:hlinkClick r:id="rId4"/>
              </a:rPr>
              <a:t>PM Luftfilter </a:t>
            </a:r>
            <a:r>
              <a:rPr lang="de-DE" sz="1600" b="0" i="0" u="sng" dirty="0" err="1">
                <a:solidFill>
                  <a:srgbClr val="189CF4"/>
                </a:solidFill>
                <a:effectLst/>
                <a:hlinkClick r:id="rId4"/>
              </a:rPr>
              <a:t>StEB</a:t>
            </a:r>
            <a:r>
              <a:rPr lang="de-DE" sz="1600" b="0" i="0" u="sng" dirty="0">
                <a:solidFill>
                  <a:srgbClr val="189CF4"/>
                </a:solidFill>
                <a:effectLst/>
                <a:hlinkClick r:id="rId4"/>
              </a:rPr>
              <a:t> 28102020</a:t>
            </a:r>
            <a:r>
              <a:rPr lang="de-DE" sz="1600" b="0" i="0" u="sng" dirty="0">
                <a:solidFill>
                  <a:srgbClr val="189CF4"/>
                </a:solidFill>
                <a:effectLst/>
              </a:rPr>
              <a:t>)</a:t>
            </a:r>
            <a:endParaRPr lang="de-DE" sz="1600" dirty="0">
              <a:solidFill>
                <a:srgbClr val="222222"/>
              </a:solidFill>
              <a:sym typeface="Wingdings" panose="05000000000000000000" pitchFamily="2" charset="2"/>
            </a:endParaRPr>
          </a:p>
          <a:p>
            <a:pPr marL="285750" indent="-285750">
              <a:buFont typeface="Arial" panose="020B0604020202020204" pitchFamily="34" charset="0"/>
              <a:buChar char="•"/>
            </a:pPr>
            <a:endParaRPr lang="de-DE" sz="1600" dirty="0">
              <a:solidFill>
                <a:srgbClr val="222222"/>
              </a:solidFill>
              <a:sym typeface="Wingdings" panose="05000000000000000000" pitchFamily="2" charset="2"/>
            </a:endParaRPr>
          </a:p>
          <a:p>
            <a:pPr marL="285750" indent="-285750">
              <a:buFont typeface="Arial" panose="020B0604020202020204" pitchFamily="34" charset="0"/>
              <a:buChar char="•"/>
            </a:pPr>
            <a:endParaRPr lang="de-DE" sz="1500" dirty="0">
              <a:solidFill>
                <a:srgbClr val="222222"/>
              </a:solidFill>
              <a:sym typeface="Wingdings" panose="05000000000000000000" pitchFamily="2" charset="2"/>
            </a:endParaRPr>
          </a:p>
          <a:p>
            <a:r>
              <a:rPr lang="de-DE" sz="1700" b="1" dirty="0">
                <a:solidFill>
                  <a:srgbClr val="222222"/>
                </a:solidFill>
                <a:sym typeface="Wingdings" panose="05000000000000000000" pitchFamily="2" charset="2"/>
              </a:rPr>
              <a:t>Maßgaben des Handelns des Stadtelternbeirates:</a:t>
            </a:r>
          </a:p>
          <a:p>
            <a:endParaRPr lang="de-DE" sz="600" dirty="0">
              <a:solidFill>
                <a:srgbClr val="222222"/>
              </a:solidFill>
              <a:sym typeface="Wingdings" panose="05000000000000000000" pitchFamily="2" charset="2"/>
            </a:endParaRPr>
          </a:p>
          <a:p>
            <a:endParaRPr lang="de-DE" sz="600" dirty="0">
              <a:solidFill>
                <a:srgbClr val="222222"/>
              </a:solidFill>
              <a:sym typeface="Wingdings" panose="05000000000000000000" pitchFamily="2" charset="2"/>
            </a:endParaRPr>
          </a:p>
          <a:p>
            <a:pPr marL="285750" indent="-285750">
              <a:buFont typeface="Wingdings" panose="05000000000000000000" pitchFamily="2" charset="2"/>
              <a:buChar char="è"/>
            </a:pPr>
            <a:r>
              <a:rPr lang="de-DE" dirty="0">
                <a:solidFill>
                  <a:srgbClr val="222222"/>
                </a:solidFill>
                <a:sym typeface="Wingdings" panose="05000000000000000000" pitchFamily="2" charset="2"/>
              </a:rPr>
              <a:t> Schulen nicht ausreichend vorbereitet für den flächendeckenden, qualitativ hochwertigen Distanzunterricht </a:t>
            </a:r>
            <a:br>
              <a:rPr lang="de-DE" dirty="0">
                <a:solidFill>
                  <a:srgbClr val="222222"/>
                </a:solidFill>
                <a:sym typeface="Wingdings" panose="05000000000000000000" pitchFamily="2" charset="2"/>
              </a:rPr>
            </a:br>
            <a:r>
              <a:rPr lang="de-DE" dirty="0">
                <a:solidFill>
                  <a:srgbClr val="222222"/>
                </a:solidFill>
                <a:sym typeface="Wingdings" panose="05000000000000000000" pitchFamily="2" charset="2"/>
              </a:rPr>
              <a:t> bzgl. technischer Ausstattung, Personalausstattung, Lehrerfortbildung, pädagogischen Konzepten</a:t>
            </a:r>
          </a:p>
          <a:p>
            <a:pPr marL="285750" indent="-285750">
              <a:buFont typeface="Wingdings" panose="05000000000000000000" pitchFamily="2" charset="2"/>
              <a:buChar char="è"/>
            </a:pPr>
            <a:r>
              <a:rPr lang="de-DE" sz="1800" dirty="0">
                <a:solidFill>
                  <a:srgbClr val="313131"/>
                </a:solidFill>
                <a:ea typeface="Calibri" panose="020F0502020204030204" pitchFamily="34" charset="0"/>
              </a:rPr>
              <a:t> Fehlen von </a:t>
            </a:r>
            <a:r>
              <a:rPr lang="de-DE" sz="1800" dirty="0">
                <a:solidFill>
                  <a:srgbClr val="313131"/>
                </a:solidFill>
                <a:effectLst/>
                <a:ea typeface="Calibri" panose="020F0502020204030204" pitchFamily="34" charset="0"/>
              </a:rPr>
              <a:t>Methoden, Formaten, Vorgaben  für das Distanzlernen seitens des HKM und der Schulämter</a:t>
            </a:r>
            <a:endParaRPr lang="de-DE" dirty="0">
              <a:solidFill>
                <a:srgbClr val="222222"/>
              </a:solidFill>
              <a:sym typeface="Wingdings" panose="05000000000000000000" pitchFamily="2" charset="2"/>
            </a:endParaRPr>
          </a:p>
          <a:p>
            <a:pPr marL="285750" indent="-285750">
              <a:buFont typeface="Wingdings" panose="05000000000000000000" pitchFamily="2" charset="2"/>
              <a:buChar char="è"/>
            </a:pPr>
            <a:r>
              <a:rPr lang="de-DE" dirty="0">
                <a:solidFill>
                  <a:srgbClr val="222222"/>
                </a:solidFill>
                <a:sym typeface="Wingdings" panose="05000000000000000000" pitchFamily="2" charset="2"/>
              </a:rPr>
              <a:t> Präsenzunterricht solange wie möglich  (unter Einhaltung der Vorgaben)</a:t>
            </a:r>
          </a:p>
          <a:p>
            <a:pPr marL="285750" indent="-285750">
              <a:buFont typeface="Wingdings" panose="05000000000000000000" pitchFamily="2" charset="2"/>
              <a:buChar char="è"/>
            </a:pPr>
            <a:r>
              <a:rPr lang="de-DE" dirty="0">
                <a:solidFill>
                  <a:srgbClr val="222222"/>
                </a:solidFill>
                <a:sym typeface="Wingdings" panose="05000000000000000000" pitchFamily="2" charset="2"/>
              </a:rPr>
              <a:t> Betreuung sicherstellen (ab Stufe 3)</a:t>
            </a:r>
          </a:p>
          <a:p>
            <a:endParaRPr lang="de-DE" sz="1000" dirty="0">
              <a:solidFill>
                <a:srgbClr val="222222"/>
              </a:solidFill>
              <a:sym typeface="Wingdings" panose="05000000000000000000" pitchFamily="2" charset="2"/>
            </a:endParaRPr>
          </a:p>
          <a:p>
            <a:endParaRPr lang="de-DE" sz="1000" dirty="0">
              <a:solidFill>
                <a:srgbClr val="222222"/>
              </a:solidFill>
              <a:sym typeface="Wingdings" panose="05000000000000000000" pitchFamily="2" charset="2"/>
            </a:endParaRPr>
          </a:p>
          <a:p>
            <a:r>
              <a:rPr lang="de-DE" b="1" dirty="0">
                <a:solidFill>
                  <a:schemeClr val="accent2">
                    <a:lumMod val="75000"/>
                  </a:schemeClr>
                </a:solidFill>
                <a:sym typeface="Wingdings" panose="05000000000000000000" pitchFamily="2" charset="2"/>
              </a:rPr>
              <a:t>		</a:t>
            </a:r>
            <a:r>
              <a:rPr lang="de-DE" sz="2000" b="1" dirty="0">
                <a:solidFill>
                  <a:schemeClr val="accent2">
                    <a:lumMod val="75000"/>
                  </a:schemeClr>
                </a:solidFill>
                <a:sym typeface="Wingdings" panose="05000000000000000000" pitchFamily="2" charset="2"/>
              </a:rPr>
              <a:t>Wir brauchen </a:t>
            </a:r>
            <a:r>
              <a:rPr lang="de-DE" sz="2000" b="1" u="sng" dirty="0">
                <a:solidFill>
                  <a:schemeClr val="accent2">
                    <a:lumMod val="75000"/>
                  </a:schemeClr>
                </a:solidFill>
                <a:sym typeface="Wingdings" panose="05000000000000000000" pitchFamily="2" charset="2"/>
              </a:rPr>
              <a:t>Ihre</a:t>
            </a:r>
            <a:r>
              <a:rPr lang="de-DE" sz="2000" b="1" dirty="0">
                <a:solidFill>
                  <a:schemeClr val="accent2">
                    <a:lumMod val="75000"/>
                  </a:schemeClr>
                </a:solidFill>
                <a:sym typeface="Wingdings" panose="05000000000000000000" pitchFamily="2" charset="2"/>
              </a:rPr>
              <a:t> Rückmeldung, um die mehrheitlichen Interessen der</a:t>
            </a:r>
            <a:br>
              <a:rPr lang="de-DE" sz="2000" b="1" dirty="0">
                <a:solidFill>
                  <a:schemeClr val="accent2">
                    <a:lumMod val="75000"/>
                  </a:schemeClr>
                </a:solidFill>
                <a:sym typeface="Wingdings" panose="05000000000000000000" pitchFamily="2" charset="2"/>
              </a:rPr>
            </a:br>
            <a:r>
              <a:rPr lang="de-DE" sz="2000" b="1" dirty="0">
                <a:solidFill>
                  <a:schemeClr val="accent2">
                    <a:lumMod val="75000"/>
                  </a:schemeClr>
                </a:solidFill>
                <a:sym typeface="Wingdings" panose="05000000000000000000" pitchFamily="2" charset="2"/>
              </a:rPr>
              <a:t>		Elternschaft zu vertreten</a:t>
            </a:r>
          </a:p>
          <a:p>
            <a:endParaRPr lang="de-DE" sz="1500" b="1" dirty="0">
              <a:solidFill>
                <a:srgbClr val="222222"/>
              </a:solidFill>
              <a:sym typeface="Wingdings" panose="05000000000000000000" pitchFamily="2" charset="2"/>
            </a:endParaRPr>
          </a:p>
          <a:p>
            <a:endParaRPr lang="de-DE" sz="1500" b="1" dirty="0">
              <a:solidFill>
                <a:srgbClr val="222222"/>
              </a:solidFill>
              <a:sym typeface="Wingdings" panose="05000000000000000000" pitchFamily="2" charset="2"/>
            </a:endParaRPr>
          </a:p>
          <a:p>
            <a:endParaRPr lang="de-DE" sz="1700" b="1" dirty="0">
              <a:solidFill>
                <a:srgbClr val="222222"/>
              </a:solidFill>
            </a:endParaRPr>
          </a:p>
        </p:txBody>
      </p:sp>
      <p:sp>
        <p:nvSpPr>
          <p:cNvPr id="3" name="Pfeil: nach rechts 2">
            <a:extLst>
              <a:ext uri="{FF2B5EF4-FFF2-40B4-BE49-F238E27FC236}">
                <a16:creationId xmlns:a16="http://schemas.microsoft.com/office/drawing/2014/main" id="{22A3FA13-FDAE-40B2-A710-33A6107CBA8F}"/>
              </a:ext>
            </a:extLst>
          </p:cNvPr>
          <p:cNvSpPr/>
          <p:nvPr/>
        </p:nvSpPr>
        <p:spPr>
          <a:xfrm>
            <a:off x="885674" y="5454457"/>
            <a:ext cx="776861" cy="687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F0B38E0-B57E-4531-B360-263A132FB7E3}"/>
              </a:ext>
            </a:extLst>
          </p:cNvPr>
          <p:cNvSpPr/>
          <p:nvPr/>
        </p:nvSpPr>
        <p:spPr>
          <a:xfrm>
            <a:off x="778182" y="3240087"/>
            <a:ext cx="11044266" cy="3021875"/>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35741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7DB4014F-3974-415F-A4F9-5E0D91974185}"/>
              </a:ext>
            </a:extLst>
          </p:cNvPr>
          <p:cNvPicPr>
            <a:picLocks noChangeAspect="1"/>
          </p:cNvPicPr>
          <p:nvPr/>
        </p:nvPicPr>
        <p:blipFill>
          <a:blip r:embed="rId2"/>
          <a:stretch>
            <a:fillRect/>
          </a:stretch>
        </p:blipFill>
        <p:spPr>
          <a:xfrm>
            <a:off x="230795" y="906447"/>
            <a:ext cx="11722459" cy="5057977"/>
          </a:xfrm>
          <a:prstGeom prst="rect">
            <a:avLst/>
          </a:prstGeom>
        </p:spPr>
      </p:pic>
      <p:sp>
        <p:nvSpPr>
          <p:cNvPr id="10" name="Textfeld 9">
            <a:extLst>
              <a:ext uri="{FF2B5EF4-FFF2-40B4-BE49-F238E27FC236}">
                <a16:creationId xmlns:a16="http://schemas.microsoft.com/office/drawing/2014/main" id="{1DD56CE6-C362-49C0-9949-2FE9816DF839}"/>
              </a:ext>
            </a:extLst>
          </p:cNvPr>
          <p:cNvSpPr txBox="1"/>
          <p:nvPr/>
        </p:nvSpPr>
        <p:spPr>
          <a:xfrm>
            <a:off x="198991" y="95479"/>
            <a:ext cx="8865450" cy="687561"/>
          </a:xfrm>
          <a:prstGeom prst="rect">
            <a:avLst/>
          </a:prstGeom>
          <a:noFill/>
        </p:spPr>
        <p:txBody>
          <a:bodyPr wrap="square" rtlCol="0">
            <a:spAutoFit/>
          </a:bodyPr>
          <a:lstStyle/>
          <a:p>
            <a:r>
              <a:rPr lang="de-DE" sz="1600" b="1" dirty="0">
                <a:solidFill>
                  <a:schemeClr val="accent5">
                    <a:lumMod val="75000"/>
                  </a:schemeClr>
                </a:solidFill>
              </a:rPr>
              <a:t>Tätigkeitsbericht des Stadtelternbeirates </a:t>
            </a:r>
            <a:br>
              <a:rPr lang="de-DE" sz="1600" b="1" dirty="0">
                <a:solidFill>
                  <a:schemeClr val="accent5">
                    <a:lumMod val="75000"/>
                  </a:schemeClr>
                </a:solidFill>
              </a:rPr>
            </a:br>
            <a:r>
              <a:rPr lang="de-DE" sz="2268" b="1" dirty="0" err="1">
                <a:solidFill>
                  <a:schemeClr val="accent2">
                    <a:lumMod val="75000"/>
                  </a:schemeClr>
                </a:solidFill>
              </a:rPr>
              <a:t>StEB</a:t>
            </a:r>
            <a:r>
              <a:rPr lang="de-DE" sz="2268" b="1" dirty="0">
                <a:solidFill>
                  <a:schemeClr val="accent2">
                    <a:lumMod val="75000"/>
                  </a:schemeClr>
                </a:solidFill>
              </a:rPr>
              <a:t> Wiesbaden – Corona Stufenplan</a:t>
            </a:r>
          </a:p>
        </p:txBody>
      </p:sp>
      <p:pic>
        <p:nvPicPr>
          <p:cNvPr id="12" name="Grafik 11">
            <a:extLst>
              <a:ext uri="{FF2B5EF4-FFF2-40B4-BE49-F238E27FC236}">
                <a16:creationId xmlns:a16="http://schemas.microsoft.com/office/drawing/2014/main" id="{ED834350-71F6-4D57-BD13-BC25BCFAE920}"/>
              </a:ext>
            </a:extLst>
          </p:cNvPr>
          <p:cNvPicPr/>
          <p:nvPr/>
        </p:nvPicPr>
        <p:blipFill>
          <a:blip r:embed="rId3" cstate="email">
            <a:extLst>
              <a:ext uri="{28A0092B-C50C-407E-A947-70E740481C1C}">
                <a14:useLocalDpi xmlns:a14="http://schemas.microsoft.com/office/drawing/2010/main"/>
              </a:ext>
            </a:extLst>
          </a:blip>
          <a:stretch>
            <a:fillRect/>
          </a:stretch>
        </p:blipFill>
        <p:spPr>
          <a:xfrm>
            <a:off x="9925767" y="211590"/>
            <a:ext cx="1888516" cy="546353"/>
          </a:xfrm>
          <a:prstGeom prst="rect">
            <a:avLst/>
          </a:prstGeom>
        </p:spPr>
      </p:pic>
    </p:spTree>
    <p:extLst>
      <p:ext uri="{BB962C8B-B14F-4D97-AF65-F5344CB8AC3E}">
        <p14:creationId xmlns:p14="http://schemas.microsoft.com/office/powerpoint/2010/main" val="2315954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C395665-52D9-4A84-ABC2-FB5B28AC2D83}"/>
              </a:ext>
            </a:extLst>
          </p:cNvPr>
          <p:cNvPicPr/>
          <p:nvPr/>
        </p:nvPicPr>
        <p:blipFill>
          <a:blip r:embed="rId2" cstate="email">
            <a:extLst>
              <a:ext uri="{28A0092B-C50C-407E-A947-70E740481C1C}">
                <a14:useLocalDpi xmlns:a14="http://schemas.microsoft.com/office/drawing/2010/main"/>
              </a:ext>
            </a:extLst>
          </a:blip>
          <a:stretch>
            <a:fillRect/>
          </a:stretch>
        </p:blipFill>
        <p:spPr>
          <a:xfrm>
            <a:off x="9925767" y="211590"/>
            <a:ext cx="1888516" cy="546353"/>
          </a:xfrm>
          <a:prstGeom prst="rect">
            <a:avLst/>
          </a:prstGeom>
        </p:spPr>
      </p:pic>
      <p:grpSp>
        <p:nvGrpSpPr>
          <p:cNvPr id="8" name="Gruppieren 7">
            <a:extLst>
              <a:ext uri="{FF2B5EF4-FFF2-40B4-BE49-F238E27FC236}">
                <a16:creationId xmlns:a16="http://schemas.microsoft.com/office/drawing/2014/main" id="{7D655EF0-B853-4B3D-9874-656A0858F0D8}"/>
              </a:ext>
            </a:extLst>
          </p:cNvPr>
          <p:cNvGrpSpPr/>
          <p:nvPr/>
        </p:nvGrpSpPr>
        <p:grpSpPr>
          <a:xfrm>
            <a:off x="849834" y="1631509"/>
            <a:ext cx="11124830" cy="3862841"/>
            <a:chOff x="849834" y="1631510"/>
            <a:chExt cx="10492332" cy="3581660"/>
          </a:xfrm>
        </p:grpSpPr>
        <p:pic>
          <p:nvPicPr>
            <p:cNvPr id="2" name="Grafik 1">
              <a:extLst>
                <a:ext uri="{FF2B5EF4-FFF2-40B4-BE49-F238E27FC236}">
                  <a16:creationId xmlns:a16="http://schemas.microsoft.com/office/drawing/2014/main" id="{DDD08649-A131-40ED-97F5-CCF9F368A776}"/>
                </a:ext>
              </a:extLst>
            </p:cNvPr>
            <p:cNvPicPr>
              <a:picLocks noChangeAspect="1"/>
            </p:cNvPicPr>
            <p:nvPr/>
          </p:nvPicPr>
          <p:blipFill>
            <a:blip r:embed="rId3"/>
            <a:stretch>
              <a:fillRect/>
            </a:stretch>
          </p:blipFill>
          <p:spPr>
            <a:xfrm>
              <a:off x="849834" y="2512612"/>
              <a:ext cx="10492332" cy="2700558"/>
            </a:xfrm>
            <a:prstGeom prst="rect">
              <a:avLst/>
            </a:prstGeom>
          </p:spPr>
        </p:pic>
        <p:pic>
          <p:nvPicPr>
            <p:cNvPr id="5" name="Grafik 4">
              <a:extLst>
                <a:ext uri="{FF2B5EF4-FFF2-40B4-BE49-F238E27FC236}">
                  <a16:creationId xmlns:a16="http://schemas.microsoft.com/office/drawing/2014/main" id="{E8A7A970-094F-40FD-B2E0-6F363AFA0ED6}"/>
                </a:ext>
              </a:extLst>
            </p:cNvPr>
            <p:cNvPicPr>
              <a:picLocks noChangeAspect="1"/>
            </p:cNvPicPr>
            <p:nvPr/>
          </p:nvPicPr>
          <p:blipFill>
            <a:blip r:embed="rId4"/>
            <a:stretch>
              <a:fillRect/>
            </a:stretch>
          </p:blipFill>
          <p:spPr>
            <a:xfrm>
              <a:off x="962106" y="2115047"/>
              <a:ext cx="10311271" cy="1039978"/>
            </a:xfrm>
            <a:prstGeom prst="rect">
              <a:avLst/>
            </a:prstGeom>
          </p:spPr>
        </p:pic>
        <p:pic>
          <p:nvPicPr>
            <p:cNvPr id="3" name="Grafik 2">
              <a:extLst>
                <a:ext uri="{FF2B5EF4-FFF2-40B4-BE49-F238E27FC236}">
                  <a16:creationId xmlns:a16="http://schemas.microsoft.com/office/drawing/2014/main" id="{09552ADD-4E65-45B0-A354-B9F227539E1C}"/>
                </a:ext>
              </a:extLst>
            </p:cNvPr>
            <p:cNvPicPr>
              <a:picLocks noChangeAspect="1"/>
            </p:cNvPicPr>
            <p:nvPr/>
          </p:nvPicPr>
          <p:blipFill>
            <a:blip r:embed="rId5"/>
            <a:stretch>
              <a:fillRect/>
            </a:stretch>
          </p:blipFill>
          <p:spPr>
            <a:xfrm>
              <a:off x="962105" y="1631510"/>
              <a:ext cx="10311271" cy="546353"/>
            </a:xfrm>
            <a:prstGeom prst="rect">
              <a:avLst/>
            </a:prstGeom>
          </p:spPr>
        </p:pic>
      </p:grpSp>
      <p:sp>
        <p:nvSpPr>
          <p:cNvPr id="10" name="Textfeld 9">
            <a:extLst>
              <a:ext uri="{FF2B5EF4-FFF2-40B4-BE49-F238E27FC236}">
                <a16:creationId xmlns:a16="http://schemas.microsoft.com/office/drawing/2014/main" id="{23870930-7237-45AF-99A7-4BB648C6D49A}"/>
              </a:ext>
            </a:extLst>
          </p:cNvPr>
          <p:cNvSpPr txBox="1"/>
          <p:nvPr/>
        </p:nvSpPr>
        <p:spPr>
          <a:xfrm>
            <a:off x="849834" y="147091"/>
            <a:ext cx="8865450" cy="687561"/>
          </a:xfrm>
          <a:prstGeom prst="rect">
            <a:avLst/>
          </a:prstGeom>
          <a:noFill/>
        </p:spPr>
        <p:txBody>
          <a:bodyPr wrap="square" rtlCol="0">
            <a:spAutoFit/>
          </a:bodyPr>
          <a:lstStyle/>
          <a:p>
            <a:r>
              <a:rPr lang="de-DE" sz="1600" b="1" dirty="0">
                <a:solidFill>
                  <a:schemeClr val="accent5">
                    <a:lumMod val="75000"/>
                  </a:schemeClr>
                </a:solidFill>
              </a:rPr>
              <a:t>Tätigkeitsbericht des Stadtelternbeirates </a:t>
            </a:r>
            <a:br>
              <a:rPr lang="de-DE" sz="1600" b="1" dirty="0">
                <a:solidFill>
                  <a:schemeClr val="accent5">
                    <a:lumMod val="75000"/>
                  </a:schemeClr>
                </a:solidFill>
              </a:rPr>
            </a:br>
            <a:r>
              <a:rPr lang="de-DE" sz="2268" b="1" dirty="0" err="1">
                <a:solidFill>
                  <a:schemeClr val="accent2">
                    <a:lumMod val="75000"/>
                  </a:schemeClr>
                </a:solidFill>
              </a:rPr>
              <a:t>StEB</a:t>
            </a:r>
            <a:r>
              <a:rPr lang="de-DE" sz="2268" b="1" dirty="0">
                <a:solidFill>
                  <a:schemeClr val="accent2">
                    <a:lumMod val="75000"/>
                  </a:schemeClr>
                </a:solidFill>
              </a:rPr>
              <a:t> Wiesbaden – Corona Stufenplan</a:t>
            </a:r>
          </a:p>
        </p:txBody>
      </p:sp>
    </p:spTree>
    <p:extLst>
      <p:ext uri="{BB962C8B-B14F-4D97-AF65-F5344CB8AC3E}">
        <p14:creationId xmlns:p14="http://schemas.microsoft.com/office/powerpoint/2010/main" val="771147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CC7CAB91-7759-4079-A792-44909AF0B02B}"/>
              </a:ext>
            </a:extLst>
          </p:cNvPr>
          <p:cNvSpPr/>
          <p:nvPr/>
        </p:nvSpPr>
        <p:spPr>
          <a:xfrm>
            <a:off x="7043843" y="4549647"/>
            <a:ext cx="4864952" cy="140104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25D94291-89BD-48F3-9A00-EAACD20C92D0}"/>
              </a:ext>
            </a:extLst>
          </p:cNvPr>
          <p:cNvSpPr/>
          <p:nvPr/>
        </p:nvSpPr>
        <p:spPr>
          <a:xfrm>
            <a:off x="3533839" y="4541696"/>
            <a:ext cx="3323646" cy="1401045"/>
          </a:xfrm>
          <a:prstGeom prst="rect">
            <a:avLst/>
          </a:prstGeom>
          <a:solidFill>
            <a:schemeClr val="accent1">
              <a:lumMod val="40000"/>
              <a:lumOff val="60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23E1BBFE-3492-4609-8978-6E7C1ED3D7B6}"/>
              </a:ext>
            </a:extLst>
          </p:cNvPr>
          <p:cNvSpPr/>
          <p:nvPr/>
        </p:nvSpPr>
        <p:spPr>
          <a:xfrm>
            <a:off x="709860" y="4530624"/>
            <a:ext cx="2637639" cy="14010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2C395665-52D9-4A84-ABC2-FB5B28AC2D83}"/>
              </a:ext>
            </a:extLst>
          </p:cNvPr>
          <p:cNvPicPr/>
          <p:nvPr/>
        </p:nvPicPr>
        <p:blipFill>
          <a:blip r:embed="rId2" cstate="email">
            <a:extLst>
              <a:ext uri="{28A0092B-C50C-407E-A947-70E740481C1C}">
                <a14:useLocalDpi xmlns:a14="http://schemas.microsoft.com/office/drawing/2010/main"/>
              </a:ext>
            </a:extLst>
          </a:blip>
          <a:stretch>
            <a:fillRect/>
          </a:stretch>
        </p:blipFill>
        <p:spPr>
          <a:xfrm>
            <a:off x="10196111" y="46188"/>
            <a:ext cx="1888516" cy="546353"/>
          </a:xfrm>
          <a:prstGeom prst="rect">
            <a:avLst/>
          </a:prstGeom>
        </p:spPr>
      </p:pic>
      <p:sp>
        <p:nvSpPr>
          <p:cNvPr id="7" name="Textfeld 6">
            <a:extLst>
              <a:ext uri="{FF2B5EF4-FFF2-40B4-BE49-F238E27FC236}">
                <a16:creationId xmlns:a16="http://schemas.microsoft.com/office/drawing/2014/main" id="{5D05DF66-156D-4EFA-B2CD-6DF27609ABE8}"/>
              </a:ext>
            </a:extLst>
          </p:cNvPr>
          <p:cNvSpPr txBox="1"/>
          <p:nvPr/>
        </p:nvSpPr>
        <p:spPr>
          <a:xfrm>
            <a:off x="713820" y="898168"/>
            <a:ext cx="10183634" cy="4585871"/>
          </a:xfrm>
          <a:prstGeom prst="rect">
            <a:avLst/>
          </a:prstGeom>
          <a:noFill/>
        </p:spPr>
        <p:txBody>
          <a:bodyPr wrap="square">
            <a:spAutoFit/>
          </a:bodyPr>
          <a:lstStyle/>
          <a:p>
            <a:r>
              <a:rPr lang="de-DE" b="1" dirty="0"/>
              <a:t>Distanzunterricht wird eingerichtet:</a:t>
            </a:r>
            <a:br>
              <a:rPr lang="de-DE" dirty="0"/>
            </a:br>
            <a:r>
              <a:rPr lang="de-DE" sz="1200" dirty="0"/>
              <a:t>   </a:t>
            </a:r>
            <a:endParaRPr lang="de-DE" dirty="0"/>
          </a:p>
          <a:p>
            <a:pPr marL="285750" indent="-285750">
              <a:buFont typeface="Arial" panose="020B0604020202020204" pitchFamily="34" charset="0"/>
              <a:buChar char="•"/>
            </a:pPr>
            <a:r>
              <a:rPr lang="de-DE" sz="1500" dirty="0"/>
              <a:t>für einzelne SchülerInnen mit Grunderkrankungen (Stufe 1), die dauerhaft nicht am Präsenzunterricht im Klassen- oder Kursverband teilnehmen können, sowie für einzelne SchülerInnen, die aufgrund von Quarantäneanordnungen nicht am Präsenzunterricht teilnehmen dürfen. </a:t>
            </a:r>
            <a:br>
              <a:rPr lang="de-DE" sz="1500" dirty="0"/>
            </a:br>
            <a:endParaRPr lang="de-DE" sz="1500" dirty="0"/>
          </a:p>
          <a:p>
            <a:pPr marL="285750" indent="-285750">
              <a:buFont typeface="Arial" panose="020B0604020202020204" pitchFamily="34" charset="0"/>
              <a:buChar char="•"/>
            </a:pPr>
            <a:r>
              <a:rPr lang="de-DE" sz="1500" dirty="0"/>
              <a:t>für SchülerInnen, die aufgrund des Infektionsgeschehens und der damit verbundenen Hygienevorgaben nur umschichtig in geteilten Lerngruppen unterrichtet werden können (Stufe 3, Distanzphasen bis 1 Woche) </a:t>
            </a:r>
            <a:br>
              <a:rPr lang="de-DE" sz="1500" dirty="0"/>
            </a:br>
            <a:r>
              <a:rPr lang="de-DE" sz="1500" dirty="0"/>
              <a:t> </a:t>
            </a:r>
          </a:p>
          <a:p>
            <a:pPr marL="285750" indent="-285750">
              <a:buFont typeface="Arial" panose="020B0604020202020204" pitchFamily="34" charset="0"/>
              <a:buChar char="•"/>
            </a:pPr>
            <a:r>
              <a:rPr lang="de-DE" sz="1500" dirty="0"/>
              <a:t>für einzelne Schülerinnen und Schüler, Lerngruppen oder auch ganze Schulen, im Falle von angeordneten Quarantänemaßnahmen (lokal, regional, landesweit). In diesem Fall tritt der Distanzunterricht für den Zeitraum der Schließung an die Stelle des Präsenzunterrichts (Stufe 4).</a:t>
            </a:r>
          </a:p>
          <a:p>
            <a:pPr marL="285750" indent="-285750">
              <a:buFont typeface="Arial" panose="020B0604020202020204" pitchFamily="34" charset="0"/>
              <a:buChar char="•"/>
            </a:pPr>
            <a:endParaRPr lang="de-DE" dirty="0"/>
          </a:p>
          <a:p>
            <a:pPr marL="900000" indent="-2520000"/>
            <a:r>
              <a:rPr lang="de-DE" b="1" dirty="0"/>
              <a:t>Umsetzungsvarianten:</a:t>
            </a:r>
            <a:br>
              <a:rPr lang="de-DE" dirty="0"/>
            </a:br>
            <a:r>
              <a:rPr lang="de-DE" sz="1200" dirty="0"/>
              <a:t>   </a:t>
            </a:r>
            <a:endParaRPr lang="de-DE" dirty="0"/>
          </a:p>
          <a:p>
            <a:pPr marL="900000" indent="-2520000"/>
            <a:br>
              <a:rPr lang="de-DE" sz="1400" dirty="0"/>
            </a:br>
            <a:endParaRPr lang="de-DE" sz="1400" dirty="0"/>
          </a:p>
          <a:p>
            <a:pPr marL="360000" indent="-457200"/>
            <a:endParaRPr lang="de-DE" dirty="0"/>
          </a:p>
          <a:p>
            <a:r>
              <a:rPr lang="de-DE" dirty="0"/>
              <a:t> </a:t>
            </a:r>
          </a:p>
        </p:txBody>
      </p:sp>
      <p:sp>
        <p:nvSpPr>
          <p:cNvPr id="3" name="Textfeld 2">
            <a:extLst>
              <a:ext uri="{FF2B5EF4-FFF2-40B4-BE49-F238E27FC236}">
                <a16:creationId xmlns:a16="http://schemas.microsoft.com/office/drawing/2014/main" id="{8BA1D91A-F9AF-4A5F-9CAD-032536F1A08F}"/>
              </a:ext>
            </a:extLst>
          </p:cNvPr>
          <p:cNvSpPr txBox="1"/>
          <p:nvPr/>
        </p:nvSpPr>
        <p:spPr>
          <a:xfrm>
            <a:off x="713820" y="103431"/>
            <a:ext cx="8865450" cy="687561"/>
          </a:xfrm>
          <a:prstGeom prst="rect">
            <a:avLst/>
          </a:prstGeom>
          <a:noFill/>
        </p:spPr>
        <p:txBody>
          <a:bodyPr wrap="square" rtlCol="0">
            <a:spAutoFit/>
          </a:bodyPr>
          <a:lstStyle/>
          <a:p>
            <a:r>
              <a:rPr lang="de-DE" sz="1600" b="1" dirty="0">
                <a:solidFill>
                  <a:schemeClr val="accent5">
                    <a:lumMod val="75000"/>
                  </a:schemeClr>
                </a:solidFill>
              </a:rPr>
              <a:t>Tätigkeitsbericht des Stadtelternbeirates </a:t>
            </a:r>
            <a:br>
              <a:rPr lang="de-DE" sz="1600" b="1" dirty="0">
                <a:solidFill>
                  <a:schemeClr val="accent5">
                    <a:lumMod val="75000"/>
                  </a:schemeClr>
                </a:solidFill>
              </a:rPr>
            </a:br>
            <a:r>
              <a:rPr lang="de-DE" sz="2268" b="1" dirty="0" err="1">
                <a:solidFill>
                  <a:schemeClr val="accent2">
                    <a:lumMod val="75000"/>
                  </a:schemeClr>
                </a:solidFill>
              </a:rPr>
              <a:t>StEB</a:t>
            </a:r>
            <a:r>
              <a:rPr lang="de-DE" sz="2268" b="1" dirty="0">
                <a:solidFill>
                  <a:schemeClr val="accent2">
                    <a:lumMod val="75000"/>
                  </a:schemeClr>
                </a:solidFill>
              </a:rPr>
              <a:t> Wiesbaden – Corona</a:t>
            </a:r>
          </a:p>
        </p:txBody>
      </p:sp>
      <p:sp>
        <p:nvSpPr>
          <p:cNvPr id="9" name="Textfeld 8">
            <a:extLst>
              <a:ext uri="{FF2B5EF4-FFF2-40B4-BE49-F238E27FC236}">
                <a16:creationId xmlns:a16="http://schemas.microsoft.com/office/drawing/2014/main" id="{1CA675BF-E095-4123-8D18-289D420F45E0}"/>
              </a:ext>
            </a:extLst>
          </p:cNvPr>
          <p:cNvSpPr txBox="1"/>
          <p:nvPr/>
        </p:nvSpPr>
        <p:spPr>
          <a:xfrm>
            <a:off x="709860" y="4541696"/>
            <a:ext cx="2884272" cy="954107"/>
          </a:xfrm>
          <a:prstGeom prst="rect">
            <a:avLst/>
          </a:prstGeom>
          <a:noFill/>
        </p:spPr>
        <p:txBody>
          <a:bodyPr wrap="square" rtlCol="0">
            <a:spAutoFit/>
          </a:bodyPr>
          <a:lstStyle/>
          <a:p>
            <a:r>
              <a:rPr lang="de-DE" sz="1400" b="1" dirty="0"/>
              <a:t>Variante 1:</a:t>
            </a:r>
            <a:r>
              <a:rPr lang="de-DE" sz="1400" dirty="0"/>
              <a:t>  Zuschaltung zum Präsenzunterricht durch Video-</a:t>
            </a:r>
            <a:r>
              <a:rPr lang="de-DE" sz="1400" dirty="0" err="1"/>
              <a:t>konferenzsysteme</a:t>
            </a:r>
            <a:r>
              <a:rPr lang="de-DE" sz="1400" dirty="0"/>
              <a:t> für einzelne SchülerInnen</a:t>
            </a:r>
          </a:p>
        </p:txBody>
      </p:sp>
      <p:sp>
        <p:nvSpPr>
          <p:cNvPr id="10" name="Textfeld 9">
            <a:extLst>
              <a:ext uri="{FF2B5EF4-FFF2-40B4-BE49-F238E27FC236}">
                <a16:creationId xmlns:a16="http://schemas.microsoft.com/office/drawing/2014/main" id="{88F190AB-498F-4055-A839-A0367A730283}"/>
              </a:ext>
            </a:extLst>
          </p:cNvPr>
          <p:cNvSpPr txBox="1"/>
          <p:nvPr/>
        </p:nvSpPr>
        <p:spPr>
          <a:xfrm>
            <a:off x="3590172" y="4530624"/>
            <a:ext cx="3323646" cy="1815882"/>
          </a:xfrm>
          <a:prstGeom prst="rect">
            <a:avLst/>
          </a:prstGeom>
          <a:noFill/>
        </p:spPr>
        <p:txBody>
          <a:bodyPr wrap="square" rtlCol="0">
            <a:spAutoFit/>
          </a:bodyPr>
          <a:lstStyle/>
          <a:p>
            <a:r>
              <a:rPr lang="de-DE" sz="1400" b="1" dirty="0"/>
              <a:t>Variante 2: </a:t>
            </a:r>
            <a:r>
              <a:rPr lang="de-DE" sz="1400" dirty="0"/>
              <a:t> Beschulung von SchülerInnen (mit Grunderkrankungen oder unter Quarantäne) mit Hilfe von Videokonferenz-systemen, synchron oder asynchron mit dem Präsenzunterricht (auch durch kursfremde z.B. Risiko-Lehrkräfte)</a:t>
            </a:r>
            <a:br>
              <a:rPr lang="de-DE" sz="1400" dirty="0"/>
            </a:br>
            <a:endParaRPr lang="de-DE" sz="1400" dirty="0"/>
          </a:p>
          <a:p>
            <a:endParaRPr lang="de-DE" sz="1400" dirty="0"/>
          </a:p>
        </p:txBody>
      </p:sp>
      <p:sp>
        <p:nvSpPr>
          <p:cNvPr id="11" name="Textfeld 10">
            <a:extLst>
              <a:ext uri="{FF2B5EF4-FFF2-40B4-BE49-F238E27FC236}">
                <a16:creationId xmlns:a16="http://schemas.microsoft.com/office/drawing/2014/main" id="{B1AF4232-5432-44FE-BF10-67500338FD4D}"/>
              </a:ext>
            </a:extLst>
          </p:cNvPr>
          <p:cNvSpPr txBox="1"/>
          <p:nvPr/>
        </p:nvSpPr>
        <p:spPr>
          <a:xfrm>
            <a:off x="7092225" y="4530624"/>
            <a:ext cx="4974089" cy="1600438"/>
          </a:xfrm>
          <a:prstGeom prst="rect">
            <a:avLst/>
          </a:prstGeom>
          <a:noFill/>
        </p:spPr>
        <p:txBody>
          <a:bodyPr wrap="square" rtlCol="0">
            <a:spAutoFit/>
          </a:bodyPr>
          <a:lstStyle/>
          <a:p>
            <a:r>
              <a:rPr lang="de-DE" sz="1400" b="1" dirty="0"/>
              <a:t>Variante 3:  </a:t>
            </a:r>
            <a:r>
              <a:rPr lang="de-DE" sz="1400" dirty="0"/>
              <a:t>Beschulung durch andere Formen der Anbindung an den Präsenzunterricht. Lehrkräfte bereiten Unterrichts- und Übungsmaterialien didaktisch so auf, dass die Einführung neuer Lerngegenstände auch im Distanzunterricht erfolgen kann. Lehrkräfte stehen den SchülerInnen zu individuell festgelegten Besprechungs- und Beratungszeiten zur Verfügung.</a:t>
            </a:r>
          </a:p>
          <a:p>
            <a:endParaRPr lang="de-DE" sz="1400" dirty="0"/>
          </a:p>
        </p:txBody>
      </p:sp>
    </p:spTree>
    <p:extLst>
      <p:ext uri="{BB962C8B-B14F-4D97-AF65-F5344CB8AC3E}">
        <p14:creationId xmlns:p14="http://schemas.microsoft.com/office/powerpoint/2010/main" val="4159367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A2764633-159E-4C86-826F-10AF39B5DAD0}"/>
              </a:ext>
            </a:extLst>
          </p:cNvPr>
          <p:cNvSpPr txBox="1"/>
          <p:nvPr/>
        </p:nvSpPr>
        <p:spPr>
          <a:xfrm>
            <a:off x="729723" y="159090"/>
            <a:ext cx="8865450" cy="687561"/>
          </a:xfrm>
          <a:prstGeom prst="rect">
            <a:avLst/>
          </a:prstGeom>
          <a:noFill/>
        </p:spPr>
        <p:txBody>
          <a:bodyPr wrap="square" rtlCol="0">
            <a:spAutoFit/>
          </a:bodyPr>
          <a:lstStyle/>
          <a:p>
            <a:r>
              <a:rPr lang="de-DE" sz="1600" b="1" dirty="0">
                <a:solidFill>
                  <a:schemeClr val="accent5">
                    <a:lumMod val="75000"/>
                  </a:schemeClr>
                </a:solidFill>
              </a:rPr>
              <a:t>Tätigkeitsbericht des Stadtelternbeirates </a:t>
            </a:r>
            <a:br>
              <a:rPr lang="de-DE" sz="1600" b="1" dirty="0">
                <a:solidFill>
                  <a:schemeClr val="accent5">
                    <a:lumMod val="75000"/>
                  </a:schemeClr>
                </a:solidFill>
              </a:rPr>
            </a:br>
            <a:r>
              <a:rPr lang="de-DE" sz="2268" b="1" dirty="0" err="1">
                <a:solidFill>
                  <a:schemeClr val="accent2">
                    <a:lumMod val="75000"/>
                  </a:schemeClr>
                </a:solidFill>
              </a:rPr>
              <a:t>StEB</a:t>
            </a:r>
            <a:r>
              <a:rPr lang="de-DE" sz="2268" b="1" dirty="0">
                <a:solidFill>
                  <a:schemeClr val="accent2">
                    <a:lumMod val="75000"/>
                  </a:schemeClr>
                </a:solidFill>
              </a:rPr>
              <a:t> Wiesbaden – Erfahrungen Distanzbeschulung</a:t>
            </a:r>
          </a:p>
        </p:txBody>
      </p:sp>
      <p:pic>
        <p:nvPicPr>
          <p:cNvPr id="6" name="Grafik 5">
            <a:extLst>
              <a:ext uri="{FF2B5EF4-FFF2-40B4-BE49-F238E27FC236}">
                <a16:creationId xmlns:a16="http://schemas.microsoft.com/office/drawing/2014/main" id="{2C395665-52D9-4A84-ABC2-FB5B28AC2D83}"/>
              </a:ext>
            </a:extLst>
          </p:cNvPr>
          <p:cNvPicPr/>
          <p:nvPr/>
        </p:nvPicPr>
        <p:blipFill>
          <a:blip r:embed="rId2" cstate="email">
            <a:extLst>
              <a:ext uri="{28A0092B-C50C-407E-A947-70E740481C1C}">
                <a14:useLocalDpi xmlns:a14="http://schemas.microsoft.com/office/drawing/2010/main"/>
              </a:ext>
            </a:extLst>
          </a:blip>
          <a:stretch>
            <a:fillRect/>
          </a:stretch>
        </p:blipFill>
        <p:spPr>
          <a:xfrm>
            <a:off x="9358135" y="159090"/>
            <a:ext cx="1888516" cy="546353"/>
          </a:xfrm>
          <a:prstGeom prst="rect">
            <a:avLst/>
          </a:prstGeom>
        </p:spPr>
      </p:pic>
      <p:sp>
        <p:nvSpPr>
          <p:cNvPr id="2" name="Textfeld 1">
            <a:extLst>
              <a:ext uri="{FF2B5EF4-FFF2-40B4-BE49-F238E27FC236}">
                <a16:creationId xmlns:a16="http://schemas.microsoft.com/office/drawing/2014/main" id="{578B08CC-79E3-49AB-AB6A-D4EE832C503B}"/>
              </a:ext>
            </a:extLst>
          </p:cNvPr>
          <p:cNvSpPr txBox="1"/>
          <p:nvPr/>
        </p:nvSpPr>
        <p:spPr>
          <a:xfrm>
            <a:off x="727672" y="1866002"/>
            <a:ext cx="10736655" cy="6750566"/>
          </a:xfrm>
          <a:prstGeom prst="rect">
            <a:avLst/>
          </a:prstGeom>
          <a:noFill/>
        </p:spPr>
        <p:txBody>
          <a:bodyPr wrap="square" rtlCol="0">
            <a:spAutoFit/>
          </a:bodyPr>
          <a:lstStyle/>
          <a:p>
            <a:pPr>
              <a:spcBef>
                <a:spcPts val="1000"/>
              </a:spcBef>
            </a:pPr>
            <a:endParaRPr lang="de-DE" sz="1700" dirty="0">
              <a:solidFill>
                <a:srgbClr val="222222"/>
              </a:solidFill>
              <a:sym typeface="Wingdings" panose="05000000000000000000" pitchFamily="2" charset="2"/>
            </a:endParaRPr>
          </a:p>
          <a:p>
            <a:pPr marL="285750" indent="-285750">
              <a:spcBef>
                <a:spcPts val="1000"/>
              </a:spcBef>
              <a:buFont typeface="Arial" panose="020B0604020202020204" pitchFamily="34" charset="0"/>
              <a:buChar char="•"/>
            </a:pPr>
            <a:r>
              <a:rPr lang="de-DE" sz="1800" dirty="0">
                <a:solidFill>
                  <a:srgbClr val="222222"/>
                </a:solidFill>
              </a:rPr>
              <a:t>Uneinheitliche, unabgestimmte Vorgehensweise / fehlende Koordination bei der Distanzbeschulung  bzgl. </a:t>
            </a:r>
            <a:r>
              <a:rPr lang="de-DE" sz="1800" dirty="0">
                <a:solidFill>
                  <a:srgbClr val="313131"/>
                </a:solidFill>
                <a:effectLst/>
                <a:ea typeface="Calibri" panose="020F0502020204030204" pitchFamily="34" charset="0"/>
              </a:rPr>
              <a:t>Rhythmus, Umfang und Inhalten der Arbeitsaufträge (</a:t>
            </a:r>
            <a:r>
              <a:rPr lang="de-DE" sz="1800" dirty="0">
                <a:solidFill>
                  <a:srgbClr val="313131"/>
                </a:solidFill>
                <a:ea typeface="Calibri" panose="020F0502020204030204" pitchFamily="34" charset="0"/>
              </a:rPr>
              <a:t>Wochenplanung ? Koordination durch Klassenleitung?)</a:t>
            </a:r>
          </a:p>
          <a:p>
            <a:pPr marL="285750" indent="-285750">
              <a:spcBef>
                <a:spcPts val="1000"/>
              </a:spcBef>
              <a:buFont typeface="Arial" panose="020B0604020202020204" pitchFamily="34" charset="0"/>
              <a:buChar char="•"/>
            </a:pPr>
            <a:r>
              <a:rPr lang="de-DE" sz="1800" dirty="0">
                <a:solidFill>
                  <a:srgbClr val="222222"/>
                </a:solidFill>
              </a:rPr>
              <a:t>Vorwiegend Selbststudium der </a:t>
            </a:r>
            <a:r>
              <a:rPr lang="de-DE" sz="1800" dirty="0" err="1">
                <a:solidFill>
                  <a:srgbClr val="222222"/>
                </a:solidFill>
              </a:rPr>
              <a:t>SuS</a:t>
            </a:r>
            <a:r>
              <a:rPr lang="de-DE" sz="1800" dirty="0">
                <a:solidFill>
                  <a:srgbClr val="222222"/>
                </a:solidFill>
              </a:rPr>
              <a:t> anhand von Arbeitsblättern  (Videokonferenzen? Digitale Lernmittel-datenbank?)</a:t>
            </a:r>
          </a:p>
          <a:p>
            <a:pPr marL="285750" indent="-285750">
              <a:spcBef>
                <a:spcPts val="1000"/>
              </a:spcBef>
              <a:buFont typeface="Arial" panose="020B0604020202020204" pitchFamily="34" charset="0"/>
              <a:buChar char="•"/>
            </a:pPr>
            <a:r>
              <a:rPr lang="de-DE" sz="1800" dirty="0">
                <a:solidFill>
                  <a:srgbClr val="313131"/>
                </a:solidFill>
                <a:effectLst/>
                <a:ea typeface="Calibri" panose="020F0502020204030204" pitchFamily="34" charset="0"/>
              </a:rPr>
              <a:t>Fehlen von altersgerechten, verlässlichen Kommunikations- und Lernplattformen  (hessisches Schulportal ?) </a:t>
            </a:r>
          </a:p>
          <a:p>
            <a:pPr marL="285750" indent="-285750">
              <a:spcBef>
                <a:spcPts val="1000"/>
              </a:spcBef>
              <a:buFont typeface="Arial" panose="020B0604020202020204" pitchFamily="34" charset="0"/>
              <a:buChar char="•"/>
            </a:pPr>
            <a:r>
              <a:rPr lang="de-DE" sz="1800" dirty="0">
                <a:solidFill>
                  <a:srgbClr val="313131"/>
                </a:solidFill>
                <a:ea typeface="Calibri" panose="020F0502020204030204" pitchFamily="34" charset="0"/>
              </a:rPr>
              <a:t>Uneinheitliche Nutzung der Lernportale durch die verschiedenen LehrerInnen (Lehrerfortbildung ?)</a:t>
            </a:r>
          </a:p>
          <a:p>
            <a:pPr marL="285750" indent="-285750">
              <a:spcBef>
                <a:spcPts val="1000"/>
              </a:spcBef>
              <a:buFont typeface="Arial" panose="020B0604020202020204" pitchFamily="34" charset="0"/>
              <a:buChar char="•"/>
            </a:pPr>
            <a:r>
              <a:rPr lang="de-DE" sz="1800" dirty="0">
                <a:solidFill>
                  <a:srgbClr val="313131"/>
                </a:solidFill>
                <a:ea typeface="Calibri" panose="020F0502020204030204" pitchFamily="34" charset="0"/>
              </a:rPr>
              <a:t>Fehlen der tech</a:t>
            </a:r>
            <a:r>
              <a:rPr lang="de-DE" sz="1800" dirty="0">
                <a:solidFill>
                  <a:srgbClr val="313131"/>
                </a:solidFill>
                <a:effectLst/>
                <a:ea typeface="Calibri" panose="020F0502020204030204" pitchFamily="34" charset="0"/>
              </a:rPr>
              <a:t>nischen Voraussetzungen bei den </a:t>
            </a:r>
            <a:r>
              <a:rPr lang="de-DE" sz="1800" dirty="0" err="1">
                <a:solidFill>
                  <a:srgbClr val="313131"/>
                </a:solidFill>
                <a:effectLst/>
                <a:ea typeface="Calibri" panose="020F0502020204030204" pitchFamily="34" charset="0"/>
              </a:rPr>
              <a:t>SuS</a:t>
            </a:r>
            <a:r>
              <a:rPr lang="de-DE" sz="1800" dirty="0">
                <a:solidFill>
                  <a:srgbClr val="313131"/>
                </a:solidFill>
                <a:effectLst/>
                <a:ea typeface="Calibri" panose="020F0502020204030204" pitchFamily="34" charset="0"/>
              </a:rPr>
              <a:t> : 	- kein internetfähiges Endgerät außer Handy : ca. 10% </a:t>
            </a:r>
            <a:br>
              <a:rPr lang="de-DE" sz="1800" dirty="0">
                <a:solidFill>
                  <a:srgbClr val="313131"/>
                </a:solidFill>
                <a:effectLst/>
                <a:ea typeface="Calibri" panose="020F0502020204030204" pitchFamily="34" charset="0"/>
              </a:rPr>
            </a:br>
            <a:r>
              <a:rPr lang="de-DE" sz="1800" dirty="0">
                <a:solidFill>
                  <a:srgbClr val="313131"/>
                </a:solidFill>
                <a:effectLst/>
                <a:ea typeface="Calibri" panose="020F0502020204030204" pitchFamily="34" charset="0"/>
              </a:rPr>
              <a:t>												- kein </a:t>
            </a:r>
            <a:r>
              <a:rPr lang="de-DE" sz="1800" dirty="0">
                <a:solidFill>
                  <a:srgbClr val="313131"/>
                </a:solidFill>
                <a:ea typeface="Calibri" panose="020F0502020204030204" pitchFamily="34" charset="0"/>
              </a:rPr>
              <a:t>leistungsfähiger Internetzugang: ca. 3-5%</a:t>
            </a:r>
            <a:endParaRPr lang="de-DE" sz="1800" dirty="0">
              <a:solidFill>
                <a:srgbClr val="313131"/>
              </a:solidFill>
              <a:effectLst/>
              <a:ea typeface="Calibri" panose="020F0502020204030204" pitchFamily="34" charset="0"/>
            </a:endParaRPr>
          </a:p>
          <a:p>
            <a:pPr marL="285750" indent="-285750">
              <a:spcBef>
                <a:spcPts val="1000"/>
              </a:spcBef>
              <a:buFont typeface="Arial" panose="020B0604020202020204" pitchFamily="34" charset="0"/>
              <a:buChar char="•"/>
            </a:pPr>
            <a:r>
              <a:rPr lang="de-DE" sz="1800" dirty="0">
                <a:solidFill>
                  <a:srgbClr val="303030"/>
                </a:solidFill>
                <a:effectLst/>
                <a:latin typeface="Calibri" panose="020F0502020204030204" pitchFamily="34" charset="0"/>
                <a:ea typeface="Calibri" panose="020F0502020204030204" pitchFamily="34" charset="0"/>
              </a:rPr>
              <a:t>fehlende individuelle Rückmeldung oder nicht-individualisierten Rückmeldung an die SchülerInnen (z.B. nur Verteilen von Musterlösungen) : 48 – 73 % je nach Schulform </a:t>
            </a:r>
            <a:endParaRPr lang="de-DE" sz="1700" dirty="0">
              <a:solidFill>
                <a:srgbClr val="222222"/>
              </a:solidFill>
            </a:endParaRPr>
          </a:p>
          <a:p>
            <a:pPr marL="285750" indent="-285750">
              <a:spcBef>
                <a:spcPts val="1000"/>
              </a:spcBef>
              <a:buFont typeface="Wingdings" panose="05000000000000000000" pitchFamily="2" charset="2"/>
              <a:buChar char="Ø"/>
            </a:pPr>
            <a:endParaRPr lang="de-DE" sz="1700" dirty="0">
              <a:solidFill>
                <a:srgbClr val="313131"/>
              </a:solidFill>
              <a:ea typeface="Calibri" panose="020F0502020204030204" pitchFamily="34" charset="0"/>
            </a:endParaRPr>
          </a:p>
          <a:p>
            <a:pPr marL="285750" indent="-285750">
              <a:spcBef>
                <a:spcPts val="1000"/>
              </a:spcBef>
              <a:buFont typeface="Wingdings" panose="05000000000000000000" pitchFamily="2" charset="2"/>
              <a:buChar char="Ø"/>
            </a:pPr>
            <a:endParaRPr lang="de-DE" sz="1700" dirty="0">
              <a:solidFill>
                <a:srgbClr val="313131"/>
              </a:solidFill>
              <a:ea typeface="Calibri" panose="020F0502020204030204" pitchFamily="34" charset="0"/>
            </a:endParaRPr>
          </a:p>
          <a:p>
            <a:pPr>
              <a:spcBef>
                <a:spcPts val="1000"/>
              </a:spcBef>
            </a:pPr>
            <a:endParaRPr lang="de-DE" sz="1700" dirty="0">
              <a:solidFill>
                <a:srgbClr val="313131"/>
              </a:solidFill>
              <a:ea typeface="Calibri" panose="020F0502020204030204" pitchFamily="34" charset="0"/>
            </a:endParaRPr>
          </a:p>
          <a:p>
            <a:pPr>
              <a:spcBef>
                <a:spcPts val="1000"/>
              </a:spcBef>
            </a:pPr>
            <a:endParaRPr lang="de-DE" sz="1700" dirty="0">
              <a:solidFill>
                <a:srgbClr val="313131"/>
              </a:solidFill>
              <a:effectLst/>
              <a:ea typeface="Calibri" panose="020F0502020204030204" pitchFamily="34" charset="0"/>
            </a:endParaRPr>
          </a:p>
          <a:p>
            <a:pPr>
              <a:spcBef>
                <a:spcPts val="1000"/>
              </a:spcBef>
            </a:pPr>
            <a:endParaRPr lang="de-DE" sz="1700" dirty="0">
              <a:solidFill>
                <a:srgbClr val="313131"/>
              </a:solidFill>
              <a:effectLst/>
              <a:ea typeface="Calibri" panose="020F0502020204030204" pitchFamily="34" charset="0"/>
            </a:endParaRPr>
          </a:p>
          <a:p>
            <a:pPr marL="285750" indent="-285750">
              <a:spcBef>
                <a:spcPts val="1000"/>
              </a:spcBef>
              <a:buFont typeface="Wingdings" panose="05000000000000000000" pitchFamily="2" charset="2"/>
              <a:buChar char="Ø"/>
            </a:pPr>
            <a:endParaRPr lang="de-DE" sz="1700" dirty="0">
              <a:solidFill>
                <a:srgbClr val="222222"/>
              </a:solidFill>
            </a:endParaRPr>
          </a:p>
          <a:p>
            <a:pPr marL="285750" indent="-285750">
              <a:spcBef>
                <a:spcPts val="1000"/>
              </a:spcBef>
              <a:buFont typeface="Wingdings" panose="05000000000000000000" pitchFamily="2" charset="2"/>
              <a:buChar char="Ø"/>
            </a:pPr>
            <a:endParaRPr lang="de-DE" sz="1700" dirty="0">
              <a:solidFill>
                <a:srgbClr val="222222"/>
              </a:solidFill>
            </a:endParaRPr>
          </a:p>
        </p:txBody>
      </p:sp>
      <p:sp>
        <p:nvSpPr>
          <p:cNvPr id="10" name="Textfeld 9">
            <a:extLst>
              <a:ext uri="{FF2B5EF4-FFF2-40B4-BE49-F238E27FC236}">
                <a16:creationId xmlns:a16="http://schemas.microsoft.com/office/drawing/2014/main" id="{F324DD89-F34E-450E-BC27-F05EFF208DB8}"/>
              </a:ext>
            </a:extLst>
          </p:cNvPr>
          <p:cNvSpPr txBox="1"/>
          <p:nvPr/>
        </p:nvSpPr>
        <p:spPr>
          <a:xfrm>
            <a:off x="749952" y="863884"/>
            <a:ext cx="11127342" cy="984885"/>
          </a:xfrm>
          <a:prstGeom prst="rect">
            <a:avLst/>
          </a:prstGeom>
          <a:noFill/>
        </p:spPr>
        <p:txBody>
          <a:bodyPr wrap="none" rtlCol="0">
            <a:spAutoFit/>
          </a:bodyPr>
          <a:lstStyle/>
          <a:p>
            <a:r>
              <a:rPr lang="de-DE" sz="2200" b="1" dirty="0">
                <a:solidFill>
                  <a:srgbClr val="222222"/>
                </a:solidFill>
                <a:sym typeface="Wingdings" panose="05000000000000000000" pitchFamily="2" charset="2"/>
              </a:rPr>
              <a:t>Ergebnisse:</a:t>
            </a:r>
            <a:br>
              <a:rPr lang="de-DE" sz="2200" b="1" dirty="0">
                <a:solidFill>
                  <a:srgbClr val="222222"/>
                </a:solidFill>
                <a:sym typeface="Wingdings" panose="05000000000000000000" pitchFamily="2" charset="2"/>
              </a:rPr>
            </a:br>
            <a:r>
              <a:rPr lang="de-DE" sz="2200" b="1" dirty="0">
                <a:solidFill>
                  <a:srgbClr val="222222"/>
                </a:solidFill>
                <a:sym typeface="Wingdings" panose="05000000000000000000" pitchFamily="2" charset="2"/>
              </a:rPr>
              <a:t>Umfrage in der Elternschaft zum Distanzbeschulung in der Zeit des ersten Lockdowns  </a:t>
            </a:r>
            <a:r>
              <a:rPr lang="de-DE" sz="1600" b="1" dirty="0">
                <a:solidFill>
                  <a:srgbClr val="222222"/>
                </a:solidFill>
                <a:sym typeface="Wingdings" panose="05000000000000000000" pitchFamily="2" charset="2"/>
              </a:rPr>
              <a:t>(Mai 2020)</a:t>
            </a:r>
            <a:br>
              <a:rPr lang="de-DE" sz="1600" b="1" dirty="0"/>
            </a:br>
            <a:r>
              <a:rPr lang="de-DE" sz="1400" dirty="0">
                <a:hlinkClick r:id="rId3"/>
              </a:rPr>
              <a:t>http://www.steb-wiesbaden.de/ergebnisse-der-elternumfrage-zum-thema-homeschooling/</a:t>
            </a:r>
            <a:r>
              <a:rPr lang="de-DE" sz="1400" dirty="0"/>
              <a:t>    4800 TeilnehmerInnen</a:t>
            </a:r>
          </a:p>
        </p:txBody>
      </p:sp>
    </p:spTree>
    <p:extLst>
      <p:ext uri="{BB962C8B-B14F-4D97-AF65-F5344CB8AC3E}">
        <p14:creationId xmlns:p14="http://schemas.microsoft.com/office/powerpoint/2010/main" val="1331882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0D55D3F-0569-490D-BE7C-334657B18BBE}"/>
              </a:ext>
            </a:extLst>
          </p:cNvPr>
          <p:cNvSpPr/>
          <p:nvPr/>
        </p:nvSpPr>
        <p:spPr>
          <a:xfrm>
            <a:off x="0" y="0"/>
            <a:ext cx="12192000" cy="6480175"/>
          </a:xfrm>
          <a:prstGeom prst="rect">
            <a:avLst/>
          </a:prstGeom>
          <a:solidFill>
            <a:schemeClr val="accent1">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Grafik 4">
            <a:extLst>
              <a:ext uri="{FF2B5EF4-FFF2-40B4-BE49-F238E27FC236}">
                <a16:creationId xmlns:a16="http://schemas.microsoft.com/office/drawing/2014/main" id="{63F60F84-9FAA-4F48-B4E3-9FB7266A51FA}"/>
              </a:ext>
            </a:extLst>
          </p:cNvPr>
          <p:cNvPicPr/>
          <p:nvPr/>
        </p:nvPicPr>
        <p:blipFill>
          <a:blip r:embed="rId2" cstate="email">
            <a:extLst>
              <a:ext uri="{28A0092B-C50C-407E-A947-70E740481C1C}">
                <a14:useLocalDpi xmlns:a14="http://schemas.microsoft.com/office/drawing/2010/main"/>
              </a:ext>
            </a:extLst>
          </a:blip>
          <a:stretch>
            <a:fillRect/>
          </a:stretch>
        </p:blipFill>
        <p:spPr>
          <a:xfrm>
            <a:off x="9509760" y="159090"/>
            <a:ext cx="2464525" cy="664557"/>
          </a:xfrm>
          <a:prstGeom prst="rect">
            <a:avLst/>
          </a:prstGeom>
        </p:spPr>
      </p:pic>
      <p:sp>
        <p:nvSpPr>
          <p:cNvPr id="9" name="Rechteck: abgerundete Ecken 8">
            <a:extLst>
              <a:ext uri="{FF2B5EF4-FFF2-40B4-BE49-F238E27FC236}">
                <a16:creationId xmlns:a16="http://schemas.microsoft.com/office/drawing/2014/main" id="{EEBB5D24-6FE4-4DAD-B332-E97AD11777A5}"/>
              </a:ext>
            </a:extLst>
          </p:cNvPr>
          <p:cNvSpPr/>
          <p:nvPr/>
        </p:nvSpPr>
        <p:spPr>
          <a:xfrm>
            <a:off x="1537065" y="1981204"/>
            <a:ext cx="1123406" cy="862149"/>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accent2"/>
                </a:solidFill>
              </a:rPr>
              <a:t>1</a:t>
            </a:r>
          </a:p>
        </p:txBody>
      </p:sp>
      <p:sp>
        <p:nvSpPr>
          <p:cNvPr id="11" name="Rechteck: abgerundete Ecken 10">
            <a:extLst>
              <a:ext uri="{FF2B5EF4-FFF2-40B4-BE49-F238E27FC236}">
                <a16:creationId xmlns:a16="http://schemas.microsoft.com/office/drawing/2014/main" id="{3360C736-D067-4631-A02D-A3E2E2E3939C}"/>
              </a:ext>
            </a:extLst>
          </p:cNvPr>
          <p:cNvSpPr/>
          <p:nvPr/>
        </p:nvSpPr>
        <p:spPr>
          <a:xfrm>
            <a:off x="2869475" y="1981205"/>
            <a:ext cx="8656322" cy="86215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de-DE"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Digitalisierung </a:t>
            </a: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der Wiesbadener Schulen – Rahmenbedingungen, Vorgehensweise, Status</a:t>
            </a:r>
            <a:b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gemeinsamer Vortrag des staatlichen Schulamtes und des Wiesbadener Medienzentrums</a:t>
            </a:r>
          </a:p>
          <a:p>
            <a:endParaRPr lang="de-DE" dirty="0"/>
          </a:p>
        </p:txBody>
      </p:sp>
      <p:sp>
        <p:nvSpPr>
          <p:cNvPr id="13" name="Rechteck: abgerundete Ecken 12">
            <a:extLst>
              <a:ext uri="{FF2B5EF4-FFF2-40B4-BE49-F238E27FC236}">
                <a16:creationId xmlns:a16="http://schemas.microsoft.com/office/drawing/2014/main" id="{FE7D3E3D-EC7A-40B1-815E-2A4F771336DD}"/>
              </a:ext>
            </a:extLst>
          </p:cNvPr>
          <p:cNvSpPr/>
          <p:nvPr/>
        </p:nvSpPr>
        <p:spPr>
          <a:xfrm>
            <a:off x="1541416" y="2988197"/>
            <a:ext cx="1123406" cy="862149"/>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accent2"/>
                </a:solidFill>
              </a:rPr>
              <a:t>2</a:t>
            </a:r>
          </a:p>
        </p:txBody>
      </p:sp>
      <p:sp>
        <p:nvSpPr>
          <p:cNvPr id="15" name="Rechteck: abgerundete Ecken 14">
            <a:extLst>
              <a:ext uri="{FF2B5EF4-FFF2-40B4-BE49-F238E27FC236}">
                <a16:creationId xmlns:a16="http://schemas.microsoft.com/office/drawing/2014/main" id="{E02DD6F8-543D-428D-B2B1-C41B3634C281}"/>
              </a:ext>
            </a:extLst>
          </p:cNvPr>
          <p:cNvSpPr/>
          <p:nvPr/>
        </p:nvSpPr>
        <p:spPr>
          <a:xfrm>
            <a:off x="2873826" y="2988198"/>
            <a:ext cx="8656322" cy="86215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pP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Tätigkeitsbericht des Stadtelternbeirates</a:t>
            </a:r>
          </a:p>
        </p:txBody>
      </p:sp>
      <p:sp>
        <p:nvSpPr>
          <p:cNvPr id="17" name="Rechteck: abgerundete Ecken 16">
            <a:extLst>
              <a:ext uri="{FF2B5EF4-FFF2-40B4-BE49-F238E27FC236}">
                <a16:creationId xmlns:a16="http://schemas.microsoft.com/office/drawing/2014/main" id="{C5A4CE33-CD5C-4B68-8E81-FA0709DBD37D}"/>
              </a:ext>
            </a:extLst>
          </p:cNvPr>
          <p:cNvSpPr/>
          <p:nvPr/>
        </p:nvSpPr>
        <p:spPr>
          <a:xfrm>
            <a:off x="1541413" y="4000912"/>
            <a:ext cx="1123406" cy="862149"/>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accent2"/>
                </a:solidFill>
              </a:rPr>
              <a:t>3</a:t>
            </a:r>
          </a:p>
        </p:txBody>
      </p:sp>
      <p:sp>
        <p:nvSpPr>
          <p:cNvPr id="19" name="Rechteck: abgerundete Ecken 18">
            <a:extLst>
              <a:ext uri="{FF2B5EF4-FFF2-40B4-BE49-F238E27FC236}">
                <a16:creationId xmlns:a16="http://schemas.microsoft.com/office/drawing/2014/main" id="{4F380C38-AAAC-4E08-87A4-E2858EDD8C25}"/>
              </a:ext>
            </a:extLst>
          </p:cNvPr>
          <p:cNvSpPr/>
          <p:nvPr/>
        </p:nvSpPr>
        <p:spPr>
          <a:xfrm>
            <a:off x="2873823" y="4000913"/>
            <a:ext cx="8656322" cy="86215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Elternmitbestimmung </a:t>
            </a:r>
            <a:b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Gremien, Bedeutung, Informationsmöglichkeiten, Zusammenarbeit </a:t>
            </a:r>
          </a:p>
          <a:p>
            <a:endParaRPr lang="de-DE" dirty="0"/>
          </a:p>
        </p:txBody>
      </p:sp>
      <p:sp>
        <p:nvSpPr>
          <p:cNvPr id="21" name="Rechteck: abgerundete Ecken 20">
            <a:extLst>
              <a:ext uri="{FF2B5EF4-FFF2-40B4-BE49-F238E27FC236}">
                <a16:creationId xmlns:a16="http://schemas.microsoft.com/office/drawing/2014/main" id="{CB844E9B-F1DF-470E-887F-5ECE555B1393}"/>
              </a:ext>
            </a:extLst>
          </p:cNvPr>
          <p:cNvSpPr/>
          <p:nvPr/>
        </p:nvSpPr>
        <p:spPr>
          <a:xfrm>
            <a:off x="1541413" y="5059680"/>
            <a:ext cx="1123406" cy="862149"/>
          </a:xfrm>
          <a:prstGeom prst="round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accent2"/>
                </a:solidFill>
              </a:rPr>
              <a:t>4</a:t>
            </a:r>
          </a:p>
        </p:txBody>
      </p:sp>
      <p:sp>
        <p:nvSpPr>
          <p:cNvPr id="23" name="Rechteck: abgerundete Ecken 22">
            <a:extLst>
              <a:ext uri="{FF2B5EF4-FFF2-40B4-BE49-F238E27FC236}">
                <a16:creationId xmlns:a16="http://schemas.microsoft.com/office/drawing/2014/main" id="{64F64719-75A8-4B67-8A2F-AB98CD5D67DD}"/>
              </a:ext>
            </a:extLst>
          </p:cNvPr>
          <p:cNvSpPr/>
          <p:nvPr/>
        </p:nvSpPr>
        <p:spPr>
          <a:xfrm>
            <a:off x="2873823" y="5059681"/>
            <a:ext cx="8656322" cy="86215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pPr>
            <a:r>
              <a:rPr lang="de-DE"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CORONA:</a:t>
            </a:r>
            <a:b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Aktuelle schulische Situation – Hygieneplan, Maskenpflicht, digitaler Unterricht</a:t>
            </a:r>
          </a:p>
        </p:txBody>
      </p:sp>
      <p:sp>
        <p:nvSpPr>
          <p:cNvPr id="24" name="Textfeld 23">
            <a:extLst>
              <a:ext uri="{FF2B5EF4-FFF2-40B4-BE49-F238E27FC236}">
                <a16:creationId xmlns:a16="http://schemas.microsoft.com/office/drawing/2014/main" id="{ECEE1750-0D60-44FE-8538-CA3D885D43EC}"/>
              </a:ext>
            </a:extLst>
          </p:cNvPr>
          <p:cNvSpPr txBox="1"/>
          <p:nvPr/>
        </p:nvSpPr>
        <p:spPr>
          <a:xfrm>
            <a:off x="1524265" y="763200"/>
            <a:ext cx="1796582" cy="707886"/>
          </a:xfrm>
          <a:prstGeom prst="rect">
            <a:avLst/>
          </a:prstGeom>
          <a:noFill/>
        </p:spPr>
        <p:txBody>
          <a:bodyPr wrap="none" rtlCol="0">
            <a:spAutoFit/>
          </a:bodyPr>
          <a:lstStyle/>
          <a:p>
            <a:r>
              <a:rPr lang="de-DE" sz="4000" b="1" dirty="0">
                <a:solidFill>
                  <a:schemeClr val="bg1"/>
                </a:solidFill>
              </a:rPr>
              <a:t>Agenda</a:t>
            </a:r>
          </a:p>
        </p:txBody>
      </p:sp>
      <p:cxnSp>
        <p:nvCxnSpPr>
          <p:cNvPr id="26" name="Gerader Verbinder 25">
            <a:extLst>
              <a:ext uri="{FF2B5EF4-FFF2-40B4-BE49-F238E27FC236}">
                <a16:creationId xmlns:a16="http://schemas.microsoft.com/office/drawing/2014/main" id="{FC5ABD9E-6739-4002-ABE7-769213BCF364}"/>
              </a:ext>
            </a:extLst>
          </p:cNvPr>
          <p:cNvCxnSpPr>
            <a:cxnSpLocks/>
          </p:cNvCxnSpPr>
          <p:nvPr/>
        </p:nvCxnSpPr>
        <p:spPr>
          <a:xfrm>
            <a:off x="1537065" y="1706878"/>
            <a:ext cx="58303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A30F27BF-9049-417D-A035-824F7D84C4EA}"/>
              </a:ext>
            </a:extLst>
          </p:cNvPr>
          <p:cNvSpPr/>
          <p:nvPr/>
        </p:nvSpPr>
        <p:spPr>
          <a:xfrm>
            <a:off x="1402080" y="3897557"/>
            <a:ext cx="10450286" cy="2233259"/>
          </a:xfrm>
          <a:prstGeom prst="rect">
            <a:avLst/>
          </a:prstGeom>
          <a:solidFill>
            <a:schemeClr val="accent1">
              <a:lumMod val="5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4C07A84C-C973-4AC5-A5A4-74F23DBADAD5}"/>
              </a:ext>
            </a:extLst>
          </p:cNvPr>
          <p:cNvSpPr/>
          <p:nvPr/>
        </p:nvSpPr>
        <p:spPr>
          <a:xfrm>
            <a:off x="1306285" y="1866843"/>
            <a:ext cx="10450286" cy="1023722"/>
          </a:xfrm>
          <a:prstGeom prst="rect">
            <a:avLst/>
          </a:prstGeom>
          <a:solidFill>
            <a:schemeClr val="accent1">
              <a:lumMod val="5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66304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eck 23">
            <a:extLst>
              <a:ext uri="{FF2B5EF4-FFF2-40B4-BE49-F238E27FC236}">
                <a16:creationId xmlns:a16="http://schemas.microsoft.com/office/drawing/2014/main" id="{3390AE62-FCD8-475D-998C-5B75A437CDC5}"/>
              </a:ext>
            </a:extLst>
          </p:cNvPr>
          <p:cNvSpPr/>
          <p:nvPr/>
        </p:nvSpPr>
        <p:spPr>
          <a:xfrm>
            <a:off x="652007" y="4126727"/>
            <a:ext cx="11346511" cy="2059351"/>
          </a:xfrm>
          <a:prstGeom prst="rect">
            <a:avLst/>
          </a:prstGeom>
          <a:solidFill>
            <a:schemeClr val="accent1">
              <a:lumMod val="20000"/>
              <a:lumOff val="8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2764633-159E-4C86-826F-10AF39B5DAD0}"/>
              </a:ext>
            </a:extLst>
          </p:cNvPr>
          <p:cNvSpPr txBox="1"/>
          <p:nvPr/>
        </p:nvSpPr>
        <p:spPr>
          <a:xfrm>
            <a:off x="729723" y="159090"/>
            <a:ext cx="8865450" cy="687561"/>
          </a:xfrm>
          <a:prstGeom prst="rect">
            <a:avLst/>
          </a:prstGeom>
          <a:noFill/>
        </p:spPr>
        <p:txBody>
          <a:bodyPr wrap="square" rtlCol="0">
            <a:spAutoFit/>
          </a:bodyPr>
          <a:lstStyle/>
          <a:p>
            <a:r>
              <a:rPr lang="de-DE" sz="1600" b="1" dirty="0">
                <a:solidFill>
                  <a:schemeClr val="accent5">
                    <a:lumMod val="75000"/>
                  </a:schemeClr>
                </a:solidFill>
              </a:rPr>
              <a:t>Tätigkeitsbericht des Stadtelternbeirates </a:t>
            </a:r>
            <a:br>
              <a:rPr lang="de-DE" sz="1600" b="1" dirty="0">
                <a:solidFill>
                  <a:schemeClr val="accent5">
                    <a:lumMod val="75000"/>
                  </a:schemeClr>
                </a:solidFill>
              </a:rPr>
            </a:br>
            <a:r>
              <a:rPr lang="de-DE" sz="2268" b="1" dirty="0" err="1">
                <a:solidFill>
                  <a:schemeClr val="accent2">
                    <a:lumMod val="75000"/>
                  </a:schemeClr>
                </a:solidFill>
              </a:rPr>
              <a:t>StEB</a:t>
            </a:r>
            <a:r>
              <a:rPr lang="de-DE" sz="2268" b="1" dirty="0">
                <a:solidFill>
                  <a:schemeClr val="accent2">
                    <a:lumMod val="75000"/>
                  </a:schemeClr>
                </a:solidFill>
              </a:rPr>
              <a:t> Wiesbaden – Ausstattung der </a:t>
            </a:r>
            <a:r>
              <a:rPr lang="de-DE" sz="2268" b="1" dirty="0" err="1">
                <a:solidFill>
                  <a:schemeClr val="accent2">
                    <a:lumMod val="75000"/>
                  </a:schemeClr>
                </a:solidFill>
              </a:rPr>
              <a:t>SuS</a:t>
            </a:r>
            <a:r>
              <a:rPr lang="de-DE" sz="2268" b="1" dirty="0">
                <a:solidFill>
                  <a:schemeClr val="accent2">
                    <a:lumMod val="75000"/>
                  </a:schemeClr>
                </a:solidFill>
              </a:rPr>
              <a:t> mit digitalen Endgeräten</a:t>
            </a:r>
          </a:p>
        </p:txBody>
      </p:sp>
      <p:pic>
        <p:nvPicPr>
          <p:cNvPr id="6" name="Grafik 5">
            <a:extLst>
              <a:ext uri="{FF2B5EF4-FFF2-40B4-BE49-F238E27FC236}">
                <a16:creationId xmlns:a16="http://schemas.microsoft.com/office/drawing/2014/main" id="{2C395665-52D9-4A84-ABC2-FB5B28AC2D83}"/>
              </a:ext>
            </a:extLst>
          </p:cNvPr>
          <p:cNvPicPr/>
          <p:nvPr/>
        </p:nvPicPr>
        <p:blipFill>
          <a:blip r:embed="rId2" cstate="email">
            <a:extLst>
              <a:ext uri="{28A0092B-C50C-407E-A947-70E740481C1C}">
                <a14:useLocalDpi xmlns:a14="http://schemas.microsoft.com/office/drawing/2010/main"/>
              </a:ext>
            </a:extLst>
          </a:blip>
          <a:stretch>
            <a:fillRect/>
          </a:stretch>
        </p:blipFill>
        <p:spPr>
          <a:xfrm>
            <a:off x="9358135" y="159090"/>
            <a:ext cx="1888516" cy="546353"/>
          </a:xfrm>
          <a:prstGeom prst="rect">
            <a:avLst/>
          </a:prstGeom>
        </p:spPr>
      </p:pic>
      <p:pic>
        <p:nvPicPr>
          <p:cNvPr id="3" name="Grafik 2">
            <a:extLst>
              <a:ext uri="{FF2B5EF4-FFF2-40B4-BE49-F238E27FC236}">
                <a16:creationId xmlns:a16="http://schemas.microsoft.com/office/drawing/2014/main" id="{CA213B6A-F98D-4C4A-A5E5-B1BF4C5520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1965" y="1986923"/>
            <a:ext cx="2216342" cy="2059351"/>
          </a:xfrm>
          <a:prstGeom prst="rect">
            <a:avLst/>
          </a:prstGeom>
        </p:spPr>
      </p:pic>
      <p:pic>
        <p:nvPicPr>
          <p:cNvPr id="5" name="Grafik 4">
            <a:extLst>
              <a:ext uri="{FF2B5EF4-FFF2-40B4-BE49-F238E27FC236}">
                <a16:creationId xmlns:a16="http://schemas.microsoft.com/office/drawing/2014/main" id="{86D85B6C-C53B-478B-BF50-6A8B6057EC87}"/>
              </a:ext>
            </a:extLst>
          </p:cNvPr>
          <p:cNvPicPr>
            <a:picLocks noChangeAspect="1"/>
          </p:cNvPicPr>
          <p:nvPr/>
        </p:nvPicPr>
        <p:blipFill>
          <a:blip r:embed="rId4"/>
          <a:stretch>
            <a:fillRect/>
          </a:stretch>
        </p:blipFill>
        <p:spPr>
          <a:xfrm>
            <a:off x="3464700" y="2200412"/>
            <a:ext cx="666750" cy="409575"/>
          </a:xfrm>
          <a:prstGeom prst="rect">
            <a:avLst/>
          </a:prstGeom>
        </p:spPr>
      </p:pic>
      <p:pic>
        <p:nvPicPr>
          <p:cNvPr id="9" name="Grafik 8">
            <a:extLst>
              <a:ext uri="{FF2B5EF4-FFF2-40B4-BE49-F238E27FC236}">
                <a16:creationId xmlns:a16="http://schemas.microsoft.com/office/drawing/2014/main" id="{5BCACA2B-27C0-4982-A7DB-98C4909E80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60513" y="2034628"/>
            <a:ext cx="2156371" cy="1989211"/>
          </a:xfrm>
          <a:prstGeom prst="rect">
            <a:avLst/>
          </a:prstGeom>
        </p:spPr>
      </p:pic>
      <p:sp>
        <p:nvSpPr>
          <p:cNvPr id="2" name="Textfeld 1">
            <a:extLst>
              <a:ext uri="{FF2B5EF4-FFF2-40B4-BE49-F238E27FC236}">
                <a16:creationId xmlns:a16="http://schemas.microsoft.com/office/drawing/2014/main" id="{578B08CC-79E3-49AB-AB6A-D4EE832C503B}"/>
              </a:ext>
            </a:extLst>
          </p:cNvPr>
          <p:cNvSpPr txBox="1"/>
          <p:nvPr/>
        </p:nvSpPr>
        <p:spPr>
          <a:xfrm>
            <a:off x="749952" y="1389536"/>
            <a:ext cx="3659397" cy="1277273"/>
          </a:xfrm>
          <a:prstGeom prst="rect">
            <a:avLst/>
          </a:prstGeom>
          <a:noFill/>
        </p:spPr>
        <p:txBody>
          <a:bodyPr wrap="square" rtlCol="0">
            <a:spAutoFit/>
          </a:bodyPr>
          <a:lstStyle/>
          <a:p>
            <a:endParaRPr lang="de-DE" sz="1500" dirty="0">
              <a:solidFill>
                <a:srgbClr val="222222"/>
              </a:solidFill>
              <a:sym typeface="Wingdings" panose="05000000000000000000" pitchFamily="2" charset="2"/>
            </a:endParaRPr>
          </a:p>
          <a:p>
            <a:pPr marL="342900" indent="-342900">
              <a:buAutoNum type="arabicPeriod"/>
            </a:pPr>
            <a:r>
              <a:rPr lang="de-DE" sz="1500" dirty="0">
                <a:solidFill>
                  <a:srgbClr val="222222"/>
                </a:solidFill>
                <a:sym typeface="Wingdings" panose="05000000000000000000" pitchFamily="2" charset="2"/>
              </a:rPr>
              <a:t>Wurde die digitale Situation innerhalb der letzten Monate  verbessert?</a:t>
            </a:r>
          </a:p>
          <a:p>
            <a:endParaRPr lang="de-DE" sz="1500" dirty="0">
              <a:solidFill>
                <a:srgbClr val="222222"/>
              </a:solidFill>
              <a:sym typeface="Wingdings" panose="05000000000000000000" pitchFamily="2" charset="2"/>
            </a:endParaRPr>
          </a:p>
          <a:p>
            <a:endParaRPr lang="de-DE" sz="1700" dirty="0">
              <a:solidFill>
                <a:srgbClr val="222222"/>
              </a:solidFill>
            </a:endParaRPr>
          </a:p>
        </p:txBody>
      </p:sp>
      <p:sp>
        <p:nvSpPr>
          <p:cNvPr id="10" name="Textfeld 9">
            <a:extLst>
              <a:ext uri="{FF2B5EF4-FFF2-40B4-BE49-F238E27FC236}">
                <a16:creationId xmlns:a16="http://schemas.microsoft.com/office/drawing/2014/main" id="{F324DD89-F34E-450E-BC27-F05EFF208DB8}"/>
              </a:ext>
            </a:extLst>
          </p:cNvPr>
          <p:cNvSpPr txBox="1"/>
          <p:nvPr/>
        </p:nvSpPr>
        <p:spPr>
          <a:xfrm>
            <a:off x="749952" y="1012435"/>
            <a:ext cx="7072834" cy="646331"/>
          </a:xfrm>
          <a:prstGeom prst="rect">
            <a:avLst/>
          </a:prstGeom>
          <a:noFill/>
        </p:spPr>
        <p:txBody>
          <a:bodyPr wrap="none" rtlCol="0">
            <a:spAutoFit/>
          </a:bodyPr>
          <a:lstStyle/>
          <a:p>
            <a:pPr marL="285750" indent="-285750">
              <a:buFont typeface="Arial" panose="020B0604020202020204" pitchFamily="34" charset="0"/>
              <a:buChar char="•"/>
            </a:pPr>
            <a:r>
              <a:rPr lang="de-DE" sz="1800" b="1" dirty="0">
                <a:solidFill>
                  <a:srgbClr val="222222"/>
                </a:solidFill>
                <a:sym typeface="Wingdings" panose="05000000000000000000" pitchFamily="2" charset="2"/>
              </a:rPr>
              <a:t>Ergebnisse: Umfrage bei SEBs zum Schulstart nach den Sommerferien</a:t>
            </a:r>
          </a:p>
          <a:p>
            <a:endParaRPr lang="de-DE" dirty="0"/>
          </a:p>
        </p:txBody>
      </p:sp>
      <p:sp>
        <p:nvSpPr>
          <p:cNvPr id="8" name="Textfeld 7">
            <a:extLst>
              <a:ext uri="{FF2B5EF4-FFF2-40B4-BE49-F238E27FC236}">
                <a16:creationId xmlns:a16="http://schemas.microsoft.com/office/drawing/2014/main" id="{849771DC-F3EB-4103-8D44-5CABFDAC18E4}"/>
              </a:ext>
            </a:extLst>
          </p:cNvPr>
          <p:cNvSpPr txBox="1"/>
          <p:nvPr/>
        </p:nvSpPr>
        <p:spPr>
          <a:xfrm>
            <a:off x="4604455" y="1389536"/>
            <a:ext cx="3490637" cy="1046440"/>
          </a:xfrm>
          <a:prstGeom prst="rect">
            <a:avLst/>
          </a:prstGeom>
          <a:noFill/>
        </p:spPr>
        <p:txBody>
          <a:bodyPr wrap="square" rtlCol="0">
            <a:spAutoFit/>
          </a:bodyPr>
          <a:lstStyle/>
          <a:p>
            <a:endParaRPr lang="de-DE" sz="1500" dirty="0">
              <a:solidFill>
                <a:srgbClr val="222222"/>
              </a:solidFill>
              <a:sym typeface="Wingdings" panose="05000000000000000000" pitchFamily="2" charset="2"/>
            </a:endParaRPr>
          </a:p>
          <a:p>
            <a:pPr marL="342900" indent="-342900">
              <a:buAutoNum type="arabicPeriod" startAt="2"/>
            </a:pPr>
            <a:r>
              <a:rPr lang="de-DE" sz="1500" dirty="0">
                <a:solidFill>
                  <a:srgbClr val="222222"/>
                </a:solidFill>
                <a:sym typeface="Wingdings" panose="05000000000000000000" pitchFamily="2" charset="2"/>
              </a:rPr>
              <a:t>Werden nun vermehrt digitale Medien im Unterricht eingesetzt?</a:t>
            </a:r>
          </a:p>
          <a:p>
            <a:endParaRPr lang="de-DE" sz="1700" dirty="0">
              <a:solidFill>
                <a:srgbClr val="222222"/>
              </a:solidFill>
            </a:endParaRPr>
          </a:p>
        </p:txBody>
      </p:sp>
      <p:sp>
        <p:nvSpPr>
          <p:cNvPr id="12" name="Textfeld 11">
            <a:extLst>
              <a:ext uri="{FF2B5EF4-FFF2-40B4-BE49-F238E27FC236}">
                <a16:creationId xmlns:a16="http://schemas.microsoft.com/office/drawing/2014/main" id="{24195D49-EBEB-4A03-A705-DE2C8543E6BB}"/>
              </a:ext>
            </a:extLst>
          </p:cNvPr>
          <p:cNvSpPr txBox="1"/>
          <p:nvPr/>
        </p:nvSpPr>
        <p:spPr>
          <a:xfrm>
            <a:off x="8285245" y="1092415"/>
            <a:ext cx="3653823" cy="1477328"/>
          </a:xfrm>
          <a:prstGeom prst="rect">
            <a:avLst/>
          </a:prstGeom>
          <a:noFill/>
        </p:spPr>
        <p:txBody>
          <a:bodyPr wrap="square" rtlCol="0">
            <a:spAutoFit/>
          </a:bodyPr>
          <a:lstStyle/>
          <a:p>
            <a:endParaRPr lang="de-DE" sz="1500" dirty="0">
              <a:solidFill>
                <a:srgbClr val="222222"/>
              </a:solidFill>
              <a:sym typeface="Wingdings" panose="05000000000000000000" pitchFamily="2" charset="2"/>
            </a:endParaRPr>
          </a:p>
          <a:p>
            <a:r>
              <a:rPr lang="de-DE" sz="1500" dirty="0">
                <a:solidFill>
                  <a:srgbClr val="222222"/>
                </a:solidFill>
              </a:rPr>
              <a:t>3. Wurden den SchülerInnen, die selber kein </a:t>
            </a:r>
            <a:br>
              <a:rPr lang="de-DE" sz="1500" dirty="0">
                <a:solidFill>
                  <a:srgbClr val="222222"/>
                </a:solidFill>
              </a:rPr>
            </a:br>
            <a:r>
              <a:rPr lang="de-DE" sz="1500" dirty="0">
                <a:solidFill>
                  <a:srgbClr val="222222"/>
                </a:solidFill>
              </a:rPr>
              <a:t>    digitales Endgeräte besitzen, inzwischen </a:t>
            </a:r>
            <a:br>
              <a:rPr lang="de-DE" sz="1500" dirty="0">
                <a:solidFill>
                  <a:srgbClr val="222222"/>
                </a:solidFill>
              </a:rPr>
            </a:br>
            <a:r>
              <a:rPr lang="de-DE" sz="1500" dirty="0">
                <a:solidFill>
                  <a:srgbClr val="222222"/>
                </a:solidFill>
              </a:rPr>
              <a:t>    Geräte zur Verfügung gestellt?</a:t>
            </a:r>
          </a:p>
          <a:p>
            <a:endParaRPr lang="de-DE" sz="1500" dirty="0">
              <a:solidFill>
                <a:srgbClr val="222222"/>
              </a:solidFill>
            </a:endParaRPr>
          </a:p>
          <a:p>
            <a:r>
              <a:rPr lang="de-DE" sz="1500" dirty="0">
                <a:solidFill>
                  <a:srgbClr val="222222"/>
                </a:solidFill>
              </a:rPr>
              <a:t>    </a:t>
            </a:r>
          </a:p>
        </p:txBody>
      </p:sp>
      <p:pic>
        <p:nvPicPr>
          <p:cNvPr id="14" name="Grafik 13">
            <a:extLst>
              <a:ext uri="{FF2B5EF4-FFF2-40B4-BE49-F238E27FC236}">
                <a16:creationId xmlns:a16="http://schemas.microsoft.com/office/drawing/2014/main" id="{D8A88E41-BDD5-4B4F-BA23-FFB06B6670AB}"/>
              </a:ext>
            </a:extLst>
          </p:cNvPr>
          <p:cNvPicPr>
            <a:picLocks noChangeAspect="1"/>
          </p:cNvPicPr>
          <p:nvPr/>
        </p:nvPicPr>
        <p:blipFill>
          <a:blip r:embed="rId4"/>
          <a:stretch>
            <a:fillRect/>
          </a:stretch>
        </p:blipFill>
        <p:spPr>
          <a:xfrm>
            <a:off x="7139525" y="2257234"/>
            <a:ext cx="666750" cy="409575"/>
          </a:xfrm>
          <a:prstGeom prst="rect">
            <a:avLst/>
          </a:prstGeom>
        </p:spPr>
      </p:pic>
      <p:sp>
        <p:nvSpPr>
          <p:cNvPr id="16" name="Textfeld 15">
            <a:extLst>
              <a:ext uri="{FF2B5EF4-FFF2-40B4-BE49-F238E27FC236}">
                <a16:creationId xmlns:a16="http://schemas.microsoft.com/office/drawing/2014/main" id="{4E90F0B2-B341-42BC-AB38-37703EDDC288}"/>
              </a:ext>
            </a:extLst>
          </p:cNvPr>
          <p:cNvSpPr txBox="1"/>
          <p:nvPr/>
        </p:nvSpPr>
        <p:spPr>
          <a:xfrm>
            <a:off x="729723" y="4253858"/>
            <a:ext cx="11513408" cy="369332"/>
          </a:xfrm>
          <a:prstGeom prst="rect">
            <a:avLst/>
          </a:prstGeom>
          <a:noFill/>
        </p:spPr>
        <p:txBody>
          <a:bodyPr wrap="none" rtlCol="0">
            <a:spAutoFit/>
          </a:bodyPr>
          <a:lstStyle/>
          <a:p>
            <a:pPr marL="285750" indent="-285750">
              <a:buFont typeface="Arial" panose="020B0604020202020204" pitchFamily="34" charset="0"/>
              <a:buChar char="•"/>
            </a:pPr>
            <a:r>
              <a:rPr lang="de-DE" sz="1800" b="1" dirty="0">
                <a:solidFill>
                  <a:srgbClr val="222222"/>
                </a:solidFill>
                <a:sym typeface="Wingdings" panose="05000000000000000000" pitchFamily="2" charset="2"/>
              </a:rPr>
              <a:t>Stand der städtischen Endgeräte Beschaffung für ‚bedürftige‘ SchülerInnen </a:t>
            </a:r>
            <a:r>
              <a:rPr lang="de-DE" sz="1500" b="1" dirty="0">
                <a:solidFill>
                  <a:srgbClr val="222222"/>
                </a:solidFill>
                <a:sym typeface="Wingdings" panose="05000000000000000000" pitchFamily="2" charset="2"/>
              </a:rPr>
              <a:t>(Ziel: </a:t>
            </a:r>
            <a:r>
              <a:rPr lang="de-DE" sz="1500" b="1" dirty="0"/>
              <a:t>Ausleihsysteme in Form von Gerätepools) </a:t>
            </a:r>
          </a:p>
        </p:txBody>
      </p:sp>
      <p:sp>
        <p:nvSpPr>
          <p:cNvPr id="18" name="Textfeld 1">
            <a:extLst>
              <a:ext uri="{FF2B5EF4-FFF2-40B4-BE49-F238E27FC236}">
                <a16:creationId xmlns:a16="http://schemas.microsoft.com/office/drawing/2014/main" id="{AB774CB7-C04B-4E6E-A437-5908B067B7E7}"/>
              </a:ext>
            </a:extLst>
          </p:cNvPr>
          <p:cNvSpPr txBox="1"/>
          <p:nvPr/>
        </p:nvSpPr>
        <p:spPr>
          <a:xfrm>
            <a:off x="1238921" y="4592873"/>
            <a:ext cx="5270546" cy="1569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600" b="0" i="0" u="none" strike="noStrike" kern="1200" cap="none" spc="0" baseline="0" dirty="0">
              <a:solidFill>
                <a:srgbClr val="000000"/>
              </a:solidFill>
              <a:uFillTx/>
              <a:latin typeface="Calibri"/>
            </a:endParaRP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de-DE" sz="1600" b="1" i="0" u="none" strike="noStrike" kern="1200" cap="none" spc="0" baseline="0" dirty="0">
                <a:solidFill>
                  <a:srgbClr val="000000"/>
                </a:solidFill>
                <a:uFillTx/>
                <a:latin typeface="Calibri"/>
              </a:rPr>
              <a:t>Bedarfsabfrage im Sommer 2020: </a:t>
            </a:r>
            <a:br>
              <a:rPr lang="de-DE" sz="1600" b="0" i="0" u="none" strike="noStrike" kern="1200" cap="none" spc="0" baseline="0" dirty="0">
                <a:solidFill>
                  <a:srgbClr val="000000"/>
                </a:solidFill>
                <a:uFillTx/>
                <a:latin typeface="Calibri"/>
              </a:rPr>
            </a:br>
            <a:r>
              <a:rPr lang="de-DE" sz="1600" b="0" i="0" u="none" strike="noStrike" kern="1200" cap="none" spc="0" baseline="0" dirty="0">
                <a:solidFill>
                  <a:srgbClr val="000000"/>
                </a:solidFill>
                <a:uFillTx/>
                <a:latin typeface="Calibri"/>
              </a:rPr>
              <a:t>- Tablets: 4000 Stück (davon ca. 2500 dringlich)</a:t>
            </a:r>
            <a:br>
              <a:rPr lang="de-DE" sz="1600" b="0" i="0" u="none" strike="noStrike" kern="1200" cap="none" spc="0" baseline="0" dirty="0">
                <a:solidFill>
                  <a:srgbClr val="000000"/>
                </a:solidFill>
                <a:uFillTx/>
                <a:latin typeface="Calibri"/>
              </a:rPr>
            </a:br>
            <a:r>
              <a:rPr lang="de-DE" sz="1600" b="0" i="0" u="none" strike="noStrike" kern="1200" cap="none" spc="0" baseline="0" dirty="0">
                <a:solidFill>
                  <a:srgbClr val="000000"/>
                </a:solidFill>
                <a:uFillTx/>
                <a:latin typeface="Calibri"/>
              </a:rPr>
              <a:t>- Laptops 1200 Stück (davon ca. 700 dringlich)</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de-DE" sz="1600" dirty="0">
                <a:solidFill>
                  <a:srgbClr val="000000"/>
                </a:solidFill>
                <a:latin typeface="Calibri"/>
              </a:rPr>
              <a:t>- </a:t>
            </a:r>
            <a:r>
              <a:rPr lang="de-DE" sz="1600" b="0" i="0" u="none" strike="noStrike" kern="1200" cap="none" spc="0" baseline="0" dirty="0">
                <a:solidFill>
                  <a:srgbClr val="000000"/>
                </a:solidFill>
                <a:uFillTx/>
                <a:latin typeface="Calibri"/>
              </a:rPr>
              <a:t>Haushalte ohne WLAN</a:t>
            </a:r>
            <a:r>
              <a:rPr lang="de-DE" sz="1600" dirty="0">
                <a:solidFill>
                  <a:srgbClr val="000000"/>
                </a:solidFill>
                <a:latin typeface="Calibri"/>
              </a:rPr>
              <a:t>: </a:t>
            </a:r>
            <a:r>
              <a:rPr lang="de-DE" sz="1600" b="0" i="0" u="none" strike="noStrike" kern="1200" cap="none" spc="0" baseline="0" dirty="0">
                <a:solidFill>
                  <a:srgbClr val="000000"/>
                </a:solidFill>
                <a:uFillTx/>
                <a:latin typeface="Calibri"/>
              </a:rPr>
              <a:t>1400 an ca. 70 Schulen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600" b="0" i="0" u="none" strike="noStrike" kern="1200" cap="none" spc="0" baseline="0" dirty="0">
              <a:solidFill>
                <a:srgbClr val="000000"/>
              </a:solidFill>
              <a:uFillTx/>
              <a:latin typeface="Calibri"/>
            </a:endParaRPr>
          </a:p>
        </p:txBody>
      </p:sp>
      <p:sp>
        <p:nvSpPr>
          <p:cNvPr id="20" name="Textfeld 1">
            <a:extLst>
              <a:ext uri="{FF2B5EF4-FFF2-40B4-BE49-F238E27FC236}">
                <a16:creationId xmlns:a16="http://schemas.microsoft.com/office/drawing/2014/main" id="{5E3EC5CF-4F1B-41BC-9D9D-8DF21D03BCD7}"/>
              </a:ext>
            </a:extLst>
          </p:cNvPr>
          <p:cNvSpPr txBox="1"/>
          <p:nvPr/>
        </p:nvSpPr>
        <p:spPr>
          <a:xfrm>
            <a:off x="6818278" y="4592873"/>
            <a:ext cx="5270546" cy="1569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600" b="0" i="0" u="none" strike="noStrike" kern="1200" cap="none" spc="0" baseline="0" dirty="0">
              <a:solidFill>
                <a:srgbClr val="000000"/>
              </a:solidFill>
              <a:uFillTx/>
              <a:latin typeface="Calibri"/>
            </a:endParaRP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de-DE" sz="1600" b="1" i="0" u="none" strike="noStrike" kern="1200" cap="none" spc="0" baseline="0" dirty="0">
                <a:solidFill>
                  <a:srgbClr val="000000"/>
                </a:solidFill>
                <a:uFillTx/>
                <a:latin typeface="Calibri"/>
              </a:rPr>
              <a:t>Beschaffungsstatus:</a:t>
            </a:r>
            <a:br>
              <a:rPr lang="de-DE" sz="1600" b="0" i="0" u="none" strike="noStrike" kern="1200" cap="none" spc="0" baseline="0" dirty="0">
                <a:solidFill>
                  <a:srgbClr val="000000"/>
                </a:solidFill>
                <a:uFillTx/>
                <a:latin typeface="Calibri"/>
              </a:rPr>
            </a:br>
            <a:r>
              <a:rPr lang="de-DE" sz="1600" b="0" i="0" u="none" strike="noStrike" kern="1200" cap="none" spc="0" baseline="0" dirty="0">
                <a:solidFill>
                  <a:srgbClr val="000000"/>
                </a:solidFill>
                <a:uFillTx/>
                <a:latin typeface="Calibri"/>
              </a:rPr>
              <a:t>-     bestellt: 4000 Endgeräte (</a:t>
            </a:r>
            <a:r>
              <a:rPr lang="de-DE" sz="1600" b="0" i="0" u="none" strike="noStrike" kern="1200" cap="none" spc="0" baseline="0" dirty="0" err="1">
                <a:solidFill>
                  <a:srgbClr val="000000"/>
                </a:solidFill>
                <a:uFillTx/>
                <a:latin typeface="Calibri"/>
              </a:rPr>
              <a:t>ipads+Laptops</a:t>
            </a:r>
            <a:r>
              <a:rPr lang="de-DE" sz="1600" b="0" i="0" u="none" strike="noStrike" kern="1200" cap="none" spc="0" baseline="0" dirty="0">
                <a:solidFill>
                  <a:srgbClr val="000000"/>
                </a:solidFill>
                <a:uFillTx/>
                <a:latin typeface="Calibri"/>
              </a:rPr>
              <a:t>)</a:t>
            </a:r>
          </a:p>
          <a:p>
            <a:pPr marL="285750" marR="0" lvl="0" indent="-285750" algn="l" defTabSz="914400" rtl="0" fontAlgn="auto" hangingPunct="1">
              <a:lnSpc>
                <a:spcPct val="100000"/>
              </a:lnSpc>
              <a:spcBef>
                <a:spcPts val="0"/>
              </a:spcBef>
              <a:spcAft>
                <a:spcPts val="0"/>
              </a:spcAft>
              <a:buSzPct val="100000"/>
              <a:buFontTx/>
              <a:buChar char="-"/>
              <a:tabLst/>
              <a:defRPr sz="1800" b="0" i="0" u="none" strike="noStrike" kern="0" cap="none" spc="0" baseline="0">
                <a:solidFill>
                  <a:srgbClr val="000000"/>
                </a:solidFill>
                <a:uFillTx/>
              </a:defRPr>
            </a:pPr>
            <a:r>
              <a:rPr lang="de-DE" sz="1600" b="0" i="0" u="none" strike="noStrike" kern="1200" cap="none" spc="0" baseline="0" dirty="0">
                <a:solidFill>
                  <a:srgbClr val="000000"/>
                </a:solidFill>
                <a:uFillTx/>
                <a:latin typeface="Calibri"/>
              </a:rPr>
              <a:t>eingetroffen: - </a:t>
            </a:r>
            <a:r>
              <a:rPr lang="de-DE" sz="1600" b="0" i="0" u="none" strike="noStrike" kern="1200" cap="none" spc="0" baseline="0" dirty="0" err="1">
                <a:solidFill>
                  <a:srgbClr val="000000"/>
                </a:solidFill>
                <a:uFillTx/>
                <a:latin typeface="Calibri"/>
              </a:rPr>
              <a:t>ipads</a:t>
            </a:r>
            <a:r>
              <a:rPr lang="de-DE" sz="1600" b="0" i="0" u="none" strike="noStrike" kern="1200" cap="none" spc="0" baseline="0" dirty="0">
                <a:solidFill>
                  <a:srgbClr val="000000"/>
                </a:solidFill>
                <a:uFillTx/>
                <a:latin typeface="Calibri"/>
              </a:rPr>
              <a:t>: 1330 Stück, - Laptops: 0</a:t>
            </a:r>
          </a:p>
          <a:p>
            <a:pPr marL="285750" marR="0" lvl="0" indent="-285750" algn="l" defTabSz="914400" rtl="0" fontAlgn="auto" hangingPunct="1">
              <a:lnSpc>
                <a:spcPct val="100000"/>
              </a:lnSpc>
              <a:spcBef>
                <a:spcPts val="0"/>
              </a:spcBef>
              <a:spcAft>
                <a:spcPts val="0"/>
              </a:spcAft>
              <a:buSzPct val="100000"/>
              <a:buFontTx/>
              <a:buChar char="-"/>
              <a:tabLst/>
              <a:defRPr sz="1800" b="0" i="0" u="none" strike="noStrike" kern="0" cap="none" spc="0" baseline="0">
                <a:solidFill>
                  <a:srgbClr val="000000"/>
                </a:solidFill>
                <a:uFillTx/>
              </a:defRPr>
            </a:pPr>
            <a:r>
              <a:rPr lang="de-DE" sz="1600" b="1" dirty="0">
                <a:solidFill>
                  <a:schemeClr val="accent2">
                    <a:lumMod val="75000"/>
                  </a:schemeClr>
                </a:solidFill>
                <a:latin typeface="Calibri"/>
              </a:rPr>
              <a:t>an </a:t>
            </a:r>
            <a:r>
              <a:rPr lang="de-DE" sz="1600" b="1" dirty="0" err="1">
                <a:solidFill>
                  <a:schemeClr val="accent2">
                    <a:lumMod val="75000"/>
                  </a:schemeClr>
                </a:solidFill>
                <a:latin typeface="Calibri"/>
              </a:rPr>
              <a:t>SuS</a:t>
            </a:r>
            <a:r>
              <a:rPr lang="de-DE" sz="1600" b="1" dirty="0">
                <a:solidFill>
                  <a:schemeClr val="accent2">
                    <a:lumMod val="75000"/>
                  </a:schemeClr>
                </a:solidFill>
                <a:latin typeface="Calibri"/>
              </a:rPr>
              <a:t> verliehen:  fast keine</a:t>
            </a:r>
            <a:endParaRPr lang="de-DE" sz="1600" b="1" i="0" u="none" strike="noStrike" kern="1200" cap="none" spc="0" baseline="0" dirty="0">
              <a:solidFill>
                <a:schemeClr val="accent2">
                  <a:lumMod val="75000"/>
                </a:schemeClr>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600" b="0" i="0" u="none" strike="noStrike" kern="1200" cap="none" spc="0" baseline="0" dirty="0">
              <a:solidFill>
                <a:srgbClr val="000000"/>
              </a:solidFill>
              <a:uFillTx/>
              <a:latin typeface="Calibri"/>
            </a:endParaRPr>
          </a:p>
        </p:txBody>
      </p:sp>
      <p:sp>
        <p:nvSpPr>
          <p:cNvPr id="21" name="Pfeil: nach links 20">
            <a:extLst>
              <a:ext uri="{FF2B5EF4-FFF2-40B4-BE49-F238E27FC236}">
                <a16:creationId xmlns:a16="http://schemas.microsoft.com/office/drawing/2014/main" id="{B1A8C9A4-0B84-4CA4-86C0-5513BC78EA3D}"/>
              </a:ext>
            </a:extLst>
          </p:cNvPr>
          <p:cNvSpPr/>
          <p:nvPr/>
        </p:nvSpPr>
        <p:spPr>
          <a:xfrm>
            <a:off x="5582137" y="5106540"/>
            <a:ext cx="498472" cy="721763"/>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Pfeil: nach links 22">
            <a:extLst>
              <a:ext uri="{FF2B5EF4-FFF2-40B4-BE49-F238E27FC236}">
                <a16:creationId xmlns:a16="http://schemas.microsoft.com/office/drawing/2014/main" id="{1DD08B33-B1AC-4321-BB74-4BCC07C58F47}"/>
              </a:ext>
            </a:extLst>
          </p:cNvPr>
          <p:cNvSpPr/>
          <p:nvPr/>
        </p:nvSpPr>
        <p:spPr>
          <a:xfrm flipH="1">
            <a:off x="6080097" y="5106540"/>
            <a:ext cx="498472" cy="721763"/>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D9942692-58C1-4DF4-849D-2F6FBEFE1FF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31936" y="2143186"/>
            <a:ext cx="1888202" cy="1852064"/>
          </a:xfrm>
          <a:prstGeom prst="rect">
            <a:avLst/>
          </a:prstGeom>
        </p:spPr>
      </p:pic>
      <p:pic>
        <p:nvPicPr>
          <p:cNvPr id="13" name="Grafik 12">
            <a:extLst>
              <a:ext uri="{FF2B5EF4-FFF2-40B4-BE49-F238E27FC236}">
                <a16:creationId xmlns:a16="http://schemas.microsoft.com/office/drawing/2014/main" id="{26FD4EA4-13C5-43C5-BC50-8C7468FC8BA8}"/>
              </a:ext>
            </a:extLst>
          </p:cNvPr>
          <p:cNvPicPr>
            <a:picLocks noChangeAspect="1"/>
          </p:cNvPicPr>
          <p:nvPr/>
        </p:nvPicPr>
        <p:blipFill>
          <a:blip r:embed="rId4"/>
          <a:stretch>
            <a:fillRect/>
          </a:stretch>
        </p:blipFill>
        <p:spPr>
          <a:xfrm>
            <a:off x="10880035" y="2374047"/>
            <a:ext cx="666750" cy="409575"/>
          </a:xfrm>
          <a:prstGeom prst="rect">
            <a:avLst/>
          </a:prstGeom>
        </p:spPr>
      </p:pic>
      <p:sp>
        <p:nvSpPr>
          <p:cNvPr id="15" name="Ellipse 14">
            <a:extLst>
              <a:ext uri="{FF2B5EF4-FFF2-40B4-BE49-F238E27FC236}">
                <a16:creationId xmlns:a16="http://schemas.microsoft.com/office/drawing/2014/main" id="{570621D5-466B-453C-B7A2-004012720E0B}"/>
              </a:ext>
            </a:extLst>
          </p:cNvPr>
          <p:cNvSpPr/>
          <p:nvPr/>
        </p:nvSpPr>
        <p:spPr>
          <a:xfrm>
            <a:off x="10912004" y="2812502"/>
            <a:ext cx="132983" cy="14726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A9E1E588-425E-48D4-944B-4936AC7C0C36}"/>
              </a:ext>
            </a:extLst>
          </p:cNvPr>
          <p:cNvSpPr txBox="1"/>
          <p:nvPr/>
        </p:nvSpPr>
        <p:spPr>
          <a:xfrm>
            <a:off x="11009583" y="2732013"/>
            <a:ext cx="741100" cy="276999"/>
          </a:xfrm>
          <a:prstGeom prst="rect">
            <a:avLst/>
          </a:prstGeom>
          <a:noFill/>
        </p:spPr>
        <p:txBody>
          <a:bodyPr wrap="none" rtlCol="0">
            <a:spAutoFit/>
          </a:bodyPr>
          <a:lstStyle/>
          <a:p>
            <a:r>
              <a:rPr lang="de-DE" sz="1200" dirty="0"/>
              <a:t>teilweise</a:t>
            </a:r>
          </a:p>
        </p:txBody>
      </p:sp>
    </p:spTree>
    <p:extLst>
      <p:ext uri="{BB962C8B-B14F-4D97-AF65-F5344CB8AC3E}">
        <p14:creationId xmlns:p14="http://schemas.microsoft.com/office/powerpoint/2010/main" val="40350379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D61D030F-399C-4D78-A6A1-4727A8B37425}"/>
              </a:ext>
            </a:extLst>
          </p:cNvPr>
          <p:cNvSpPr/>
          <p:nvPr/>
        </p:nvSpPr>
        <p:spPr>
          <a:xfrm>
            <a:off x="729723" y="1351722"/>
            <a:ext cx="10903035" cy="382457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2764633-159E-4C86-826F-10AF39B5DAD0}"/>
              </a:ext>
            </a:extLst>
          </p:cNvPr>
          <p:cNvSpPr txBox="1"/>
          <p:nvPr/>
        </p:nvSpPr>
        <p:spPr>
          <a:xfrm>
            <a:off x="729723" y="159090"/>
            <a:ext cx="8865450" cy="687561"/>
          </a:xfrm>
          <a:prstGeom prst="rect">
            <a:avLst/>
          </a:prstGeom>
          <a:noFill/>
        </p:spPr>
        <p:txBody>
          <a:bodyPr wrap="square" rtlCol="0">
            <a:spAutoFit/>
          </a:bodyPr>
          <a:lstStyle/>
          <a:p>
            <a:r>
              <a:rPr lang="de-DE" sz="1600" b="1" dirty="0">
                <a:solidFill>
                  <a:schemeClr val="accent5">
                    <a:lumMod val="75000"/>
                  </a:schemeClr>
                </a:solidFill>
              </a:rPr>
              <a:t>Tätigkeitsbericht des Stadtelternbeirates </a:t>
            </a:r>
            <a:br>
              <a:rPr lang="de-DE" sz="1600" b="1" dirty="0">
                <a:solidFill>
                  <a:schemeClr val="accent5">
                    <a:lumMod val="75000"/>
                  </a:schemeClr>
                </a:solidFill>
              </a:rPr>
            </a:br>
            <a:r>
              <a:rPr lang="de-DE" sz="2268" b="1" dirty="0" err="1">
                <a:solidFill>
                  <a:schemeClr val="accent2">
                    <a:lumMod val="75000"/>
                  </a:schemeClr>
                </a:solidFill>
              </a:rPr>
              <a:t>StEB</a:t>
            </a:r>
            <a:r>
              <a:rPr lang="de-DE" sz="2268" b="1" dirty="0">
                <a:solidFill>
                  <a:schemeClr val="accent2">
                    <a:lumMod val="75000"/>
                  </a:schemeClr>
                </a:solidFill>
              </a:rPr>
              <a:t> Wiesbaden – Corona</a:t>
            </a:r>
          </a:p>
        </p:txBody>
      </p:sp>
      <p:pic>
        <p:nvPicPr>
          <p:cNvPr id="6" name="Grafik 5">
            <a:extLst>
              <a:ext uri="{FF2B5EF4-FFF2-40B4-BE49-F238E27FC236}">
                <a16:creationId xmlns:a16="http://schemas.microsoft.com/office/drawing/2014/main" id="{2C395665-52D9-4A84-ABC2-FB5B28AC2D83}"/>
              </a:ext>
            </a:extLst>
          </p:cNvPr>
          <p:cNvPicPr/>
          <p:nvPr/>
        </p:nvPicPr>
        <p:blipFill>
          <a:blip r:embed="rId2" cstate="email">
            <a:extLst>
              <a:ext uri="{28A0092B-C50C-407E-A947-70E740481C1C}">
                <a14:useLocalDpi xmlns:a14="http://schemas.microsoft.com/office/drawing/2010/main"/>
              </a:ext>
            </a:extLst>
          </a:blip>
          <a:stretch>
            <a:fillRect/>
          </a:stretch>
        </p:blipFill>
        <p:spPr>
          <a:xfrm>
            <a:off x="9358135" y="159090"/>
            <a:ext cx="1888516" cy="546353"/>
          </a:xfrm>
          <a:prstGeom prst="rect">
            <a:avLst/>
          </a:prstGeom>
        </p:spPr>
      </p:pic>
      <p:sp>
        <p:nvSpPr>
          <p:cNvPr id="10" name="Textfeld 9">
            <a:extLst>
              <a:ext uri="{FF2B5EF4-FFF2-40B4-BE49-F238E27FC236}">
                <a16:creationId xmlns:a16="http://schemas.microsoft.com/office/drawing/2014/main" id="{F324DD89-F34E-450E-BC27-F05EFF208DB8}"/>
              </a:ext>
            </a:extLst>
          </p:cNvPr>
          <p:cNvSpPr txBox="1"/>
          <p:nvPr/>
        </p:nvSpPr>
        <p:spPr>
          <a:xfrm>
            <a:off x="1743865" y="1178154"/>
            <a:ext cx="9340253" cy="4216539"/>
          </a:xfrm>
          <a:prstGeom prst="rect">
            <a:avLst/>
          </a:prstGeom>
          <a:noFill/>
        </p:spPr>
        <p:txBody>
          <a:bodyPr wrap="square" rtlCol="0">
            <a:spAutoFit/>
          </a:bodyPr>
          <a:lstStyle/>
          <a:p>
            <a:endParaRPr lang="de-DE" sz="2000" b="1" dirty="0">
              <a:solidFill>
                <a:schemeClr val="accent2">
                  <a:lumMod val="75000"/>
                </a:schemeClr>
              </a:solidFill>
              <a:sym typeface="Wingdings" panose="05000000000000000000" pitchFamily="2" charset="2"/>
            </a:endParaRPr>
          </a:p>
          <a:p>
            <a:endParaRPr lang="de-DE" sz="2000" b="1" dirty="0">
              <a:solidFill>
                <a:schemeClr val="accent2">
                  <a:lumMod val="75000"/>
                </a:schemeClr>
              </a:solidFill>
              <a:sym typeface="Wingdings" panose="05000000000000000000" pitchFamily="2" charset="2"/>
            </a:endParaRPr>
          </a:p>
          <a:p>
            <a:r>
              <a:rPr lang="de-DE" sz="2800" b="1" dirty="0">
                <a:solidFill>
                  <a:schemeClr val="accent2">
                    <a:lumMod val="75000"/>
                  </a:schemeClr>
                </a:solidFill>
                <a:sym typeface="Wingdings" panose="05000000000000000000" pitchFamily="2" charset="2"/>
              </a:rPr>
              <a:t>FAZIT:</a:t>
            </a:r>
          </a:p>
          <a:p>
            <a:endParaRPr lang="de-DE" sz="2000" b="1" dirty="0">
              <a:solidFill>
                <a:schemeClr val="accent2">
                  <a:lumMod val="75000"/>
                </a:schemeClr>
              </a:solidFill>
              <a:sym typeface="Wingdings" panose="05000000000000000000" pitchFamily="2" charset="2"/>
            </a:endParaRPr>
          </a:p>
          <a:p>
            <a:pPr marL="342900" indent="-342900">
              <a:buFont typeface="Arial" panose="020B0604020202020204" pitchFamily="34" charset="0"/>
              <a:buChar char="•"/>
            </a:pPr>
            <a:r>
              <a:rPr lang="de-DE" sz="2000" dirty="0"/>
              <a:t>Zweifel daran , dass ein kompletter Distanzunterricht gelingen kann, sind begründet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Der Wechselunterricht (ohne oder mit teilweiser digitaler Unterstützung ) scheint die einzige realistische Variante</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Guter Wechselunterricht  der ALLE Fächer und ALLE Lerninhalte berücksichtigt, die Familien und SchülerInnen nicht allein lässt, ist sehr personalintensiv</a:t>
            </a:r>
          </a:p>
          <a:p>
            <a:endParaRPr lang="de-DE" sz="2000" b="1" dirty="0"/>
          </a:p>
          <a:p>
            <a:endParaRPr lang="de-DE" sz="2000" b="1" dirty="0"/>
          </a:p>
        </p:txBody>
      </p:sp>
      <p:sp>
        <p:nvSpPr>
          <p:cNvPr id="7" name="Pfeil: nach rechts 6">
            <a:extLst>
              <a:ext uri="{FF2B5EF4-FFF2-40B4-BE49-F238E27FC236}">
                <a16:creationId xmlns:a16="http://schemas.microsoft.com/office/drawing/2014/main" id="{9C0CED44-5542-47F7-8FA1-C9680E1374DC}"/>
              </a:ext>
            </a:extLst>
          </p:cNvPr>
          <p:cNvSpPr/>
          <p:nvPr/>
        </p:nvSpPr>
        <p:spPr>
          <a:xfrm>
            <a:off x="837966" y="1749150"/>
            <a:ext cx="776861" cy="687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8257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A2764633-159E-4C86-826F-10AF39B5DAD0}"/>
              </a:ext>
            </a:extLst>
          </p:cNvPr>
          <p:cNvSpPr txBox="1"/>
          <p:nvPr/>
        </p:nvSpPr>
        <p:spPr>
          <a:xfrm>
            <a:off x="729723" y="159090"/>
            <a:ext cx="8865450" cy="687561"/>
          </a:xfrm>
          <a:prstGeom prst="rect">
            <a:avLst/>
          </a:prstGeom>
          <a:noFill/>
        </p:spPr>
        <p:txBody>
          <a:bodyPr wrap="square" rtlCol="0">
            <a:spAutoFit/>
          </a:bodyPr>
          <a:lstStyle/>
          <a:p>
            <a:r>
              <a:rPr lang="de-DE" sz="1600" b="1" dirty="0">
                <a:solidFill>
                  <a:schemeClr val="accent5">
                    <a:lumMod val="75000"/>
                  </a:schemeClr>
                </a:solidFill>
              </a:rPr>
              <a:t>Tätigkeitsbericht des Stadtelternbeirates </a:t>
            </a:r>
            <a:br>
              <a:rPr lang="de-DE" sz="1600" b="1" dirty="0">
                <a:solidFill>
                  <a:schemeClr val="accent5">
                    <a:lumMod val="75000"/>
                  </a:schemeClr>
                </a:solidFill>
              </a:rPr>
            </a:br>
            <a:r>
              <a:rPr lang="de-DE" sz="2268" b="1" dirty="0" err="1">
                <a:solidFill>
                  <a:schemeClr val="accent2">
                    <a:lumMod val="75000"/>
                  </a:schemeClr>
                </a:solidFill>
              </a:rPr>
              <a:t>StEB</a:t>
            </a:r>
            <a:r>
              <a:rPr lang="de-DE" sz="2268" b="1" dirty="0">
                <a:solidFill>
                  <a:schemeClr val="accent2">
                    <a:lumMod val="75000"/>
                  </a:schemeClr>
                </a:solidFill>
              </a:rPr>
              <a:t> Wiesbaden – Corona</a:t>
            </a:r>
          </a:p>
        </p:txBody>
      </p:sp>
      <p:pic>
        <p:nvPicPr>
          <p:cNvPr id="6" name="Grafik 5">
            <a:extLst>
              <a:ext uri="{FF2B5EF4-FFF2-40B4-BE49-F238E27FC236}">
                <a16:creationId xmlns:a16="http://schemas.microsoft.com/office/drawing/2014/main" id="{2C395665-52D9-4A84-ABC2-FB5B28AC2D83}"/>
              </a:ext>
            </a:extLst>
          </p:cNvPr>
          <p:cNvPicPr/>
          <p:nvPr/>
        </p:nvPicPr>
        <p:blipFill>
          <a:blip r:embed="rId2" cstate="email">
            <a:extLst>
              <a:ext uri="{28A0092B-C50C-407E-A947-70E740481C1C}">
                <a14:useLocalDpi xmlns:a14="http://schemas.microsoft.com/office/drawing/2010/main"/>
              </a:ext>
            </a:extLst>
          </a:blip>
          <a:stretch>
            <a:fillRect/>
          </a:stretch>
        </p:blipFill>
        <p:spPr>
          <a:xfrm>
            <a:off x="9358135" y="159090"/>
            <a:ext cx="1888516" cy="546353"/>
          </a:xfrm>
          <a:prstGeom prst="rect">
            <a:avLst/>
          </a:prstGeom>
        </p:spPr>
      </p:pic>
      <p:sp>
        <p:nvSpPr>
          <p:cNvPr id="2" name="Textfeld 1">
            <a:extLst>
              <a:ext uri="{FF2B5EF4-FFF2-40B4-BE49-F238E27FC236}">
                <a16:creationId xmlns:a16="http://schemas.microsoft.com/office/drawing/2014/main" id="{33C1195A-9874-452B-B474-6B10C26F4B2A}"/>
              </a:ext>
            </a:extLst>
          </p:cNvPr>
          <p:cNvSpPr txBox="1"/>
          <p:nvPr/>
        </p:nvSpPr>
        <p:spPr>
          <a:xfrm>
            <a:off x="729723" y="1749286"/>
            <a:ext cx="9480609" cy="1754326"/>
          </a:xfrm>
          <a:prstGeom prst="rect">
            <a:avLst/>
          </a:prstGeom>
          <a:noFill/>
        </p:spPr>
        <p:txBody>
          <a:bodyPr wrap="none" rtlCol="0">
            <a:spAutoFit/>
          </a:bodyPr>
          <a:lstStyle/>
          <a:p>
            <a:pPr algn="l" rtl="0"/>
            <a:endParaRPr lang="de-DE" b="1" i="0" dirty="0">
              <a:solidFill>
                <a:srgbClr val="373737"/>
              </a:solidFill>
              <a:effectLst/>
            </a:endParaRPr>
          </a:p>
          <a:p>
            <a:pPr algn="l" rtl="0"/>
            <a:endParaRPr lang="de-DE" b="1" i="0" dirty="0">
              <a:solidFill>
                <a:srgbClr val="373737"/>
              </a:solidFill>
              <a:effectLst/>
            </a:endParaRPr>
          </a:p>
          <a:p>
            <a:pPr algn="l" rtl="0"/>
            <a:r>
              <a:rPr lang="de-DE" b="1" i="0" dirty="0">
                <a:solidFill>
                  <a:srgbClr val="373737"/>
                </a:solidFill>
                <a:effectLst/>
              </a:rPr>
              <a:t>Hier gehts zur Petition  ‚</a:t>
            </a:r>
            <a:r>
              <a:rPr lang="de-DE" b="1" cap="all" dirty="0">
                <a:solidFill>
                  <a:srgbClr val="3E3D40"/>
                </a:solidFill>
                <a:effectLst/>
              </a:rPr>
              <a:t>BILDUNGSGERECHTIGKEIT UND GESUNDHEITSSCHUTZ IN DER PANDEMIE‘</a:t>
            </a:r>
          </a:p>
          <a:p>
            <a:pPr algn="l"/>
            <a:r>
              <a:rPr lang="de-DE" dirty="0">
                <a:solidFill>
                  <a:srgbClr val="3E3D40"/>
                </a:solidFill>
              </a:rPr>
              <a:t>gerichtet an </a:t>
            </a:r>
            <a:r>
              <a:rPr lang="de-DE" b="0" i="0" dirty="0">
                <a:solidFill>
                  <a:srgbClr val="3E3D40"/>
                </a:solidFill>
                <a:effectLst/>
              </a:rPr>
              <a:t>Deutscher Bundestag und Petitionsausschuss</a:t>
            </a:r>
            <a:endParaRPr lang="de-DE" b="1" i="0" dirty="0">
              <a:solidFill>
                <a:srgbClr val="373737"/>
              </a:solidFill>
              <a:effectLst/>
            </a:endParaRPr>
          </a:p>
          <a:p>
            <a:pPr algn="l" fontAlgn="base"/>
            <a:r>
              <a:rPr lang="de-DE" b="1" i="0" u="sng" dirty="0">
                <a:solidFill>
                  <a:srgbClr val="189CF4"/>
                </a:solidFill>
                <a:effectLst/>
                <a:hlinkClick r:id="rId3"/>
              </a:rPr>
              <a:t>https://www.openpetition.de/petition/Gesundheitsschutz in der Pandemie</a:t>
            </a:r>
            <a:endParaRPr lang="de-DE" b="1" i="0" dirty="0">
              <a:solidFill>
                <a:srgbClr val="373737"/>
              </a:solidFill>
              <a:effectLst/>
            </a:endParaRPr>
          </a:p>
          <a:p>
            <a:endParaRPr lang="de-DE" dirty="0"/>
          </a:p>
        </p:txBody>
      </p:sp>
    </p:spTree>
    <p:extLst>
      <p:ext uri="{BB962C8B-B14F-4D97-AF65-F5344CB8AC3E}">
        <p14:creationId xmlns:p14="http://schemas.microsoft.com/office/powerpoint/2010/main" val="1186369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0D55D3F-0569-490D-BE7C-334657B18BBE}"/>
              </a:ext>
            </a:extLst>
          </p:cNvPr>
          <p:cNvSpPr/>
          <p:nvPr/>
        </p:nvSpPr>
        <p:spPr>
          <a:xfrm>
            <a:off x="0" y="0"/>
            <a:ext cx="12192000" cy="648017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Grafik 4">
            <a:extLst>
              <a:ext uri="{FF2B5EF4-FFF2-40B4-BE49-F238E27FC236}">
                <a16:creationId xmlns:a16="http://schemas.microsoft.com/office/drawing/2014/main" id="{63F60F84-9FAA-4F48-B4E3-9FB7266A51FA}"/>
              </a:ext>
            </a:extLst>
          </p:cNvPr>
          <p:cNvPicPr/>
          <p:nvPr/>
        </p:nvPicPr>
        <p:blipFill>
          <a:blip r:embed="rId2" cstate="email">
            <a:extLst>
              <a:ext uri="{28A0092B-C50C-407E-A947-70E740481C1C}">
                <a14:useLocalDpi xmlns:a14="http://schemas.microsoft.com/office/drawing/2010/main"/>
              </a:ext>
            </a:extLst>
          </a:blip>
          <a:stretch>
            <a:fillRect/>
          </a:stretch>
        </p:blipFill>
        <p:spPr>
          <a:xfrm>
            <a:off x="4654731" y="4296158"/>
            <a:ext cx="2760618" cy="752973"/>
          </a:xfrm>
          <a:prstGeom prst="rect">
            <a:avLst/>
          </a:prstGeom>
        </p:spPr>
      </p:pic>
      <p:sp>
        <p:nvSpPr>
          <p:cNvPr id="24" name="Textfeld 23">
            <a:extLst>
              <a:ext uri="{FF2B5EF4-FFF2-40B4-BE49-F238E27FC236}">
                <a16:creationId xmlns:a16="http://schemas.microsoft.com/office/drawing/2014/main" id="{ECEE1750-0D60-44FE-8538-CA3D885D43EC}"/>
              </a:ext>
            </a:extLst>
          </p:cNvPr>
          <p:cNvSpPr txBox="1"/>
          <p:nvPr/>
        </p:nvSpPr>
        <p:spPr>
          <a:xfrm>
            <a:off x="763093" y="1877748"/>
            <a:ext cx="10394788" cy="1692771"/>
          </a:xfrm>
          <a:prstGeom prst="rect">
            <a:avLst/>
          </a:prstGeom>
          <a:noFill/>
        </p:spPr>
        <p:txBody>
          <a:bodyPr wrap="square" rtlCol="0">
            <a:spAutoFit/>
          </a:bodyPr>
          <a:lstStyle/>
          <a:p>
            <a:pPr algn="ctr"/>
            <a:r>
              <a:rPr lang="de-DE" sz="3200" dirty="0">
                <a:solidFill>
                  <a:schemeClr val="bg1"/>
                </a:solidFill>
              </a:rPr>
              <a:t>Vielen Dank !</a:t>
            </a:r>
            <a:br>
              <a:rPr lang="de-DE" sz="3200" dirty="0">
                <a:solidFill>
                  <a:schemeClr val="bg1"/>
                </a:solidFill>
              </a:rPr>
            </a:br>
            <a:endParaRPr lang="de-DE" sz="3200" dirty="0">
              <a:solidFill>
                <a:schemeClr val="bg1"/>
              </a:solidFill>
            </a:endParaRPr>
          </a:p>
          <a:p>
            <a:pPr algn="ctr"/>
            <a:r>
              <a:rPr lang="de-DE" sz="2000" dirty="0">
                <a:solidFill>
                  <a:schemeClr val="bg1"/>
                </a:solidFill>
              </a:rPr>
              <a:t>Die Unterlagen erhalten Sie per email.</a:t>
            </a:r>
            <a:br>
              <a:rPr lang="de-DE" sz="2000" dirty="0">
                <a:solidFill>
                  <a:schemeClr val="bg1"/>
                </a:solidFill>
              </a:rPr>
            </a:br>
            <a:r>
              <a:rPr lang="de-DE" sz="2000" dirty="0">
                <a:solidFill>
                  <a:schemeClr val="bg1"/>
                </a:solidFill>
              </a:rPr>
              <a:t>Schauen Sie doch mal auf </a:t>
            </a:r>
            <a:r>
              <a:rPr lang="de-DE" sz="2000" dirty="0">
                <a:solidFill>
                  <a:schemeClr val="bg1"/>
                </a:solidFill>
                <a:hlinkClick r:id="rId3"/>
              </a:rPr>
              <a:t>www.steb-wiesbaden.de</a:t>
            </a:r>
            <a:r>
              <a:rPr lang="de-DE" sz="2000" dirty="0">
                <a:solidFill>
                  <a:schemeClr val="bg1"/>
                </a:solidFill>
              </a:rPr>
              <a:t> vorbei.</a:t>
            </a:r>
          </a:p>
        </p:txBody>
      </p:sp>
      <p:cxnSp>
        <p:nvCxnSpPr>
          <p:cNvPr id="26" name="Gerader Verbinder 25">
            <a:extLst>
              <a:ext uri="{FF2B5EF4-FFF2-40B4-BE49-F238E27FC236}">
                <a16:creationId xmlns:a16="http://schemas.microsoft.com/office/drawing/2014/main" id="{FC5ABD9E-6739-4002-ABE7-769213BCF364}"/>
              </a:ext>
            </a:extLst>
          </p:cNvPr>
          <p:cNvCxnSpPr>
            <a:cxnSpLocks/>
          </p:cNvCxnSpPr>
          <p:nvPr/>
        </p:nvCxnSpPr>
        <p:spPr>
          <a:xfrm>
            <a:off x="2855353" y="4032067"/>
            <a:ext cx="586192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774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0D55D3F-0569-490D-BE7C-334657B18BBE}"/>
              </a:ext>
            </a:extLst>
          </p:cNvPr>
          <p:cNvSpPr/>
          <p:nvPr/>
        </p:nvSpPr>
        <p:spPr>
          <a:xfrm>
            <a:off x="0" y="0"/>
            <a:ext cx="12192000" cy="648017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Textfeld 23">
            <a:extLst>
              <a:ext uri="{FF2B5EF4-FFF2-40B4-BE49-F238E27FC236}">
                <a16:creationId xmlns:a16="http://schemas.microsoft.com/office/drawing/2014/main" id="{ECEE1750-0D60-44FE-8538-CA3D885D43EC}"/>
              </a:ext>
            </a:extLst>
          </p:cNvPr>
          <p:cNvSpPr txBox="1"/>
          <p:nvPr/>
        </p:nvSpPr>
        <p:spPr>
          <a:xfrm>
            <a:off x="381431" y="2816002"/>
            <a:ext cx="10394788" cy="584775"/>
          </a:xfrm>
          <a:prstGeom prst="rect">
            <a:avLst/>
          </a:prstGeom>
          <a:noFill/>
        </p:spPr>
        <p:txBody>
          <a:bodyPr wrap="square" rtlCol="0">
            <a:spAutoFit/>
          </a:bodyPr>
          <a:lstStyle/>
          <a:p>
            <a:pPr algn="ctr"/>
            <a:r>
              <a:rPr lang="de-DE" sz="3200" dirty="0">
                <a:solidFill>
                  <a:schemeClr val="bg1"/>
                </a:solidFill>
              </a:rPr>
              <a:t>Back Up</a:t>
            </a:r>
            <a:endParaRPr lang="de-DE" sz="2000" dirty="0">
              <a:solidFill>
                <a:schemeClr val="bg1"/>
              </a:solidFill>
            </a:endParaRPr>
          </a:p>
        </p:txBody>
      </p:sp>
      <p:cxnSp>
        <p:nvCxnSpPr>
          <p:cNvPr id="26" name="Gerader Verbinder 25">
            <a:extLst>
              <a:ext uri="{FF2B5EF4-FFF2-40B4-BE49-F238E27FC236}">
                <a16:creationId xmlns:a16="http://schemas.microsoft.com/office/drawing/2014/main" id="{FC5ABD9E-6739-4002-ABE7-769213BCF364}"/>
              </a:ext>
            </a:extLst>
          </p:cNvPr>
          <p:cNvCxnSpPr>
            <a:cxnSpLocks/>
          </p:cNvCxnSpPr>
          <p:nvPr/>
        </p:nvCxnSpPr>
        <p:spPr>
          <a:xfrm>
            <a:off x="2855353" y="4032067"/>
            <a:ext cx="586192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231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A2764633-159E-4C86-826F-10AF39B5DAD0}"/>
              </a:ext>
            </a:extLst>
          </p:cNvPr>
          <p:cNvSpPr txBox="1"/>
          <p:nvPr/>
        </p:nvSpPr>
        <p:spPr>
          <a:xfrm>
            <a:off x="729723" y="159090"/>
            <a:ext cx="8865450" cy="687561"/>
          </a:xfrm>
          <a:prstGeom prst="rect">
            <a:avLst/>
          </a:prstGeom>
          <a:noFill/>
        </p:spPr>
        <p:txBody>
          <a:bodyPr wrap="square" rtlCol="0">
            <a:spAutoFit/>
          </a:bodyPr>
          <a:lstStyle/>
          <a:p>
            <a:r>
              <a:rPr lang="de-DE" sz="1600" b="1" dirty="0">
                <a:solidFill>
                  <a:schemeClr val="accent5">
                    <a:lumMod val="75000"/>
                  </a:schemeClr>
                </a:solidFill>
              </a:rPr>
              <a:t>Tätigkeitsbericht des Stadtelternbeirates </a:t>
            </a:r>
            <a:br>
              <a:rPr lang="de-DE" sz="1600" b="1" dirty="0">
                <a:solidFill>
                  <a:schemeClr val="accent5">
                    <a:lumMod val="75000"/>
                  </a:schemeClr>
                </a:solidFill>
              </a:rPr>
            </a:br>
            <a:r>
              <a:rPr lang="de-DE" sz="2268" b="1" dirty="0" err="1">
                <a:solidFill>
                  <a:schemeClr val="accent2">
                    <a:lumMod val="75000"/>
                  </a:schemeClr>
                </a:solidFill>
              </a:rPr>
              <a:t>StEB</a:t>
            </a:r>
            <a:r>
              <a:rPr lang="de-DE" sz="2268" b="1" dirty="0">
                <a:solidFill>
                  <a:schemeClr val="accent2">
                    <a:lumMod val="75000"/>
                  </a:schemeClr>
                </a:solidFill>
              </a:rPr>
              <a:t> Wiesbaden – Erfahrungen Distanzbeschulung</a:t>
            </a:r>
          </a:p>
        </p:txBody>
      </p:sp>
      <p:pic>
        <p:nvPicPr>
          <p:cNvPr id="6" name="Grafik 5">
            <a:extLst>
              <a:ext uri="{FF2B5EF4-FFF2-40B4-BE49-F238E27FC236}">
                <a16:creationId xmlns:a16="http://schemas.microsoft.com/office/drawing/2014/main" id="{2C395665-52D9-4A84-ABC2-FB5B28AC2D83}"/>
              </a:ext>
            </a:extLst>
          </p:cNvPr>
          <p:cNvPicPr/>
          <p:nvPr/>
        </p:nvPicPr>
        <p:blipFill>
          <a:blip r:embed="rId2" cstate="email">
            <a:extLst>
              <a:ext uri="{28A0092B-C50C-407E-A947-70E740481C1C}">
                <a14:useLocalDpi xmlns:a14="http://schemas.microsoft.com/office/drawing/2010/main"/>
              </a:ext>
            </a:extLst>
          </a:blip>
          <a:stretch>
            <a:fillRect/>
          </a:stretch>
        </p:blipFill>
        <p:spPr>
          <a:xfrm>
            <a:off x="9358135" y="159090"/>
            <a:ext cx="1888516" cy="546353"/>
          </a:xfrm>
          <a:prstGeom prst="rect">
            <a:avLst/>
          </a:prstGeom>
        </p:spPr>
      </p:pic>
      <p:sp>
        <p:nvSpPr>
          <p:cNvPr id="10" name="Textfeld 9">
            <a:extLst>
              <a:ext uri="{FF2B5EF4-FFF2-40B4-BE49-F238E27FC236}">
                <a16:creationId xmlns:a16="http://schemas.microsoft.com/office/drawing/2014/main" id="{F324DD89-F34E-450E-BC27-F05EFF208DB8}"/>
              </a:ext>
            </a:extLst>
          </p:cNvPr>
          <p:cNvSpPr txBox="1"/>
          <p:nvPr/>
        </p:nvSpPr>
        <p:spPr>
          <a:xfrm>
            <a:off x="749952" y="863884"/>
            <a:ext cx="11127342" cy="984885"/>
          </a:xfrm>
          <a:prstGeom prst="rect">
            <a:avLst/>
          </a:prstGeom>
          <a:noFill/>
        </p:spPr>
        <p:txBody>
          <a:bodyPr wrap="none" rtlCol="0">
            <a:spAutoFit/>
          </a:bodyPr>
          <a:lstStyle/>
          <a:p>
            <a:r>
              <a:rPr lang="de-DE" sz="2200" b="1" dirty="0">
                <a:solidFill>
                  <a:srgbClr val="222222"/>
                </a:solidFill>
                <a:sym typeface="Wingdings" panose="05000000000000000000" pitchFamily="2" charset="2"/>
              </a:rPr>
              <a:t>Ergebnisse:</a:t>
            </a:r>
            <a:br>
              <a:rPr lang="de-DE" sz="2200" b="1" dirty="0">
                <a:solidFill>
                  <a:srgbClr val="222222"/>
                </a:solidFill>
                <a:sym typeface="Wingdings" panose="05000000000000000000" pitchFamily="2" charset="2"/>
              </a:rPr>
            </a:br>
            <a:r>
              <a:rPr lang="de-DE" sz="2200" b="1" dirty="0">
                <a:solidFill>
                  <a:srgbClr val="222222"/>
                </a:solidFill>
                <a:sym typeface="Wingdings" panose="05000000000000000000" pitchFamily="2" charset="2"/>
              </a:rPr>
              <a:t>Umfrage in der Elternschaft zum Distanzbeschulung in der Zeit des ersten Lockdowns  </a:t>
            </a:r>
            <a:r>
              <a:rPr lang="de-DE" sz="1600" b="1" dirty="0">
                <a:solidFill>
                  <a:srgbClr val="222222"/>
                </a:solidFill>
                <a:sym typeface="Wingdings" panose="05000000000000000000" pitchFamily="2" charset="2"/>
              </a:rPr>
              <a:t>(Mai 2020)</a:t>
            </a:r>
            <a:br>
              <a:rPr lang="de-DE" sz="1600" b="1" dirty="0"/>
            </a:br>
            <a:endParaRPr lang="de-DE" sz="1400" dirty="0"/>
          </a:p>
        </p:txBody>
      </p:sp>
      <p:grpSp>
        <p:nvGrpSpPr>
          <p:cNvPr id="11" name="Gruppieren 10">
            <a:extLst>
              <a:ext uri="{FF2B5EF4-FFF2-40B4-BE49-F238E27FC236}">
                <a16:creationId xmlns:a16="http://schemas.microsoft.com/office/drawing/2014/main" id="{900CB746-3383-465C-B9A6-E3FA1AB7024E}"/>
              </a:ext>
            </a:extLst>
          </p:cNvPr>
          <p:cNvGrpSpPr/>
          <p:nvPr/>
        </p:nvGrpSpPr>
        <p:grpSpPr>
          <a:xfrm>
            <a:off x="1431235" y="2663686"/>
            <a:ext cx="8747142" cy="2438579"/>
            <a:chOff x="2356071" y="4409903"/>
            <a:chExt cx="7225958" cy="1670373"/>
          </a:xfrm>
        </p:grpSpPr>
        <p:pic>
          <p:nvPicPr>
            <p:cNvPr id="12" name="Grafik 11">
              <a:extLst>
                <a:ext uri="{FF2B5EF4-FFF2-40B4-BE49-F238E27FC236}">
                  <a16:creationId xmlns:a16="http://schemas.microsoft.com/office/drawing/2014/main" id="{7C5248A4-26C2-455C-A959-40F4940E30E5}"/>
                </a:ext>
              </a:extLst>
            </p:cNvPr>
            <p:cNvPicPr>
              <a:picLocks noChangeAspect="1"/>
            </p:cNvPicPr>
            <p:nvPr/>
          </p:nvPicPr>
          <p:blipFill>
            <a:blip r:embed="rId3"/>
            <a:stretch>
              <a:fillRect/>
            </a:stretch>
          </p:blipFill>
          <p:spPr>
            <a:xfrm>
              <a:off x="2375121" y="4409903"/>
              <a:ext cx="7181850" cy="1047750"/>
            </a:xfrm>
            <a:prstGeom prst="rect">
              <a:avLst/>
            </a:prstGeom>
          </p:spPr>
        </p:pic>
        <p:pic>
          <p:nvPicPr>
            <p:cNvPr id="13" name="Grafik 12">
              <a:extLst>
                <a:ext uri="{FF2B5EF4-FFF2-40B4-BE49-F238E27FC236}">
                  <a16:creationId xmlns:a16="http://schemas.microsoft.com/office/drawing/2014/main" id="{C154780F-C064-433D-B736-BFA0B6D40ABF}"/>
                </a:ext>
              </a:extLst>
            </p:cNvPr>
            <p:cNvPicPr>
              <a:picLocks noChangeAspect="1"/>
            </p:cNvPicPr>
            <p:nvPr/>
          </p:nvPicPr>
          <p:blipFill>
            <a:blip r:embed="rId4"/>
            <a:stretch>
              <a:fillRect/>
            </a:stretch>
          </p:blipFill>
          <p:spPr>
            <a:xfrm>
              <a:off x="2356071" y="5436801"/>
              <a:ext cx="7219950" cy="219075"/>
            </a:xfrm>
            <a:prstGeom prst="rect">
              <a:avLst/>
            </a:prstGeom>
          </p:spPr>
        </p:pic>
        <p:pic>
          <p:nvPicPr>
            <p:cNvPr id="14" name="Grafik 13">
              <a:extLst>
                <a:ext uri="{FF2B5EF4-FFF2-40B4-BE49-F238E27FC236}">
                  <a16:creationId xmlns:a16="http://schemas.microsoft.com/office/drawing/2014/main" id="{EF4E1018-8966-40EF-8012-8FFF9E36BEDD}"/>
                </a:ext>
              </a:extLst>
            </p:cNvPr>
            <p:cNvPicPr>
              <a:picLocks noChangeAspect="1"/>
            </p:cNvPicPr>
            <p:nvPr/>
          </p:nvPicPr>
          <p:blipFill>
            <a:blip r:embed="rId5"/>
            <a:stretch>
              <a:fillRect/>
            </a:stretch>
          </p:blipFill>
          <p:spPr>
            <a:xfrm>
              <a:off x="2377182" y="5622272"/>
              <a:ext cx="7191375" cy="257175"/>
            </a:xfrm>
            <a:prstGeom prst="rect">
              <a:avLst/>
            </a:prstGeom>
          </p:spPr>
        </p:pic>
        <p:pic>
          <p:nvPicPr>
            <p:cNvPr id="15" name="Grafik 14">
              <a:extLst>
                <a:ext uri="{FF2B5EF4-FFF2-40B4-BE49-F238E27FC236}">
                  <a16:creationId xmlns:a16="http://schemas.microsoft.com/office/drawing/2014/main" id="{2DADD883-6C1A-43F4-A9D8-5692F3E36635}"/>
                </a:ext>
              </a:extLst>
            </p:cNvPr>
            <p:cNvPicPr>
              <a:picLocks noChangeAspect="1"/>
            </p:cNvPicPr>
            <p:nvPr/>
          </p:nvPicPr>
          <p:blipFill>
            <a:blip r:embed="rId6"/>
            <a:stretch>
              <a:fillRect/>
            </a:stretch>
          </p:blipFill>
          <p:spPr>
            <a:xfrm>
              <a:off x="2381129" y="5851676"/>
              <a:ext cx="7200900" cy="228600"/>
            </a:xfrm>
            <a:prstGeom prst="rect">
              <a:avLst/>
            </a:prstGeom>
          </p:spPr>
        </p:pic>
      </p:grpSp>
    </p:spTree>
    <p:extLst>
      <p:ext uri="{BB962C8B-B14F-4D97-AF65-F5344CB8AC3E}">
        <p14:creationId xmlns:p14="http://schemas.microsoft.com/office/powerpoint/2010/main" val="34048336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A2764633-159E-4C86-826F-10AF39B5DAD0}"/>
              </a:ext>
            </a:extLst>
          </p:cNvPr>
          <p:cNvSpPr txBox="1"/>
          <p:nvPr/>
        </p:nvSpPr>
        <p:spPr>
          <a:xfrm>
            <a:off x="729723" y="159090"/>
            <a:ext cx="8865450" cy="687561"/>
          </a:xfrm>
          <a:prstGeom prst="rect">
            <a:avLst/>
          </a:prstGeom>
          <a:noFill/>
        </p:spPr>
        <p:txBody>
          <a:bodyPr wrap="square" rtlCol="0">
            <a:spAutoFit/>
          </a:bodyPr>
          <a:lstStyle/>
          <a:p>
            <a:r>
              <a:rPr lang="de-DE" sz="1600" b="1" dirty="0">
                <a:solidFill>
                  <a:schemeClr val="accent5">
                    <a:lumMod val="75000"/>
                  </a:schemeClr>
                </a:solidFill>
              </a:rPr>
              <a:t>Tätigkeitsbericht des Stadtelternbeirates </a:t>
            </a:r>
            <a:br>
              <a:rPr lang="de-DE" sz="1600" b="1" dirty="0">
                <a:solidFill>
                  <a:schemeClr val="accent5">
                    <a:lumMod val="75000"/>
                  </a:schemeClr>
                </a:solidFill>
              </a:rPr>
            </a:br>
            <a:r>
              <a:rPr lang="de-DE" sz="2268" b="1" dirty="0" err="1">
                <a:solidFill>
                  <a:schemeClr val="accent2">
                    <a:lumMod val="75000"/>
                  </a:schemeClr>
                </a:solidFill>
              </a:rPr>
              <a:t>StEB</a:t>
            </a:r>
            <a:r>
              <a:rPr lang="de-DE" sz="2268" b="1" dirty="0">
                <a:solidFill>
                  <a:schemeClr val="accent2">
                    <a:lumMod val="75000"/>
                  </a:schemeClr>
                </a:solidFill>
              </a:rPr>
              <a:t> Wiesbaden – Wechselmodell  Definition</a:t>
            </a:r>
          </a:p>
        </p:txBody>
      </p:sp>
      <p:pic>
        <p:nvPicPr>
          <p:cNvPr id="6" name="Grafik 5">
            <a:extLst>
              <a:ext uri="{FF2B5EF4-FFF2-40B4-BE49-F238E27FC236}">
                <a16:creationId xmlns:a16="http://schemas.microsoft.com/office/drawing/2014/main" id="{2C395665-52D9-4A84-ABC2-FB5B28AC2D83}"/>
              </a:ext>
            </a:extLst>
          </p:cNvPr>
          <p:cNvPicPr/>
          <p:nvPr/>
        </p:nvPicPr>
        <p:blipFill>
          <a:blip r:embed="rId2" cstate="email">
            <a:extLst>
              <a:ext uri="{28A0092B-C50C-407E-A947-70E740481C1C}">
                <a14:useLocalDpi xmlns:a14="http://schemas.microsoft.com/office/drawing/2010/main"/>
              </a:ext>
            </a:extLst>
          </a:blip>
          <a:stretch>
            <a:fillRect/>
          </a:stretch>
        </p:blipFill>
        <p:spPr>
          <a:xfrm>
            <a:off x="9358135" y="159090"/>
            <a:ext cx="1888516" cy="546353"/>
          </a:xfrm>
          <a:prstGeom prst="rect">
            <a:avLst/>
          </a:prstGeom>
        </p:spPr>
      </p:pic>
      <p:sp>
        <p:nvSpPr>
          <p:cNvPr id="2" name="Textfeld 1">
            <a:extLst>
              <a:ext uri="{FF2B5EF4-FFF2-40B4-BE49-F238E27FC236}">
                <a16:creationId xmlns:a16="http://schemas.microsoft.com/office/drawing/2014/main" id="{94C8AF7C-497B-4EAF-8A11-4B4C92A718CA}"/>
              </a:ext>
            </a:extLst>
          </p:cNvPr>
          <p:cNvSpPr txBox="1"/>
          <p:nvPr/>
        </p:nvSpPr>
        <p:spPr>
          <a:xfrm>
            <a:off x="705394" y="1193373"/>
            <a:ext cx="10781211" cy="4093428"/>
          </a:xfrm>
          <a:prstGeom prst="rect">
            <a:avLst/>
          </a:prstGeom>
          <a:noFill/>
        </p:spPr>
        <p:txBody>
          <a:bodyPr wrap="square">
            <a:spAutoFit/>
          </a:bodyPr>
          <a:lstStyle/>
          <a:p>
            <a:pPr marL="285750" indent="-285750">
              <a:buFont typeface="Arial" panose="020B0604020202020204" pitchFamily="34" charset="0"/>
              <a:buChar char="•"/>
            </a:pPr>
            <a:r>
              <a:rPr lang="de-DE" sz="2000" b="1" i="0" dirty="0">
                <a:solidFill>
                  <a:srgbClr val="000000"/>
                </a:solidFill>
                <a:effectLst/>
              </a:rPr>
              <a:t>Wechselmodell:  </a:t>
            </a:r>
            <a:br>
              <a:rPr lang="de-DE" sz="2000" b="1" i="0" dirty="0">
                <a:solidFill>
                  <a:srgbClr val="000000"/>
                </a:solidFill>
                <a:effectLst/>
              </a:rPr>
            </a:br>
            <a:r>
              <a:rPr lang="de-DE" sz="2000" b="0" i="0" dirty="0">
                <a:solidFill>
                  <a:srgbClr val="000000"/>
                </a:solidFill>
                <a:effectLst/>
              </a:rPr>
              <a:t>Aufteilung von Kursen oder Klassen in kleinere Lerngruppen. </a:t>
            </a:r>
            <a:r>
              <a:rPr lang="de-DE" sz="2000" b="1" i="0" dirty="0">
                <a:solidFill>
                  <a:srgbClr val="000000"/>
                </a:solidFill>
                <a:effectLst/>
              </a:rPr>
              <a:t>Einführung von A / B-Stundenplänen</a:t>
            </a:r>
            <a:r>
              <a:rPr lang="de-DE" sz="2000" b="0" i="0" dirty="0">
                <a:solidFill>
                  <a:srgbClr val="000000"/>
                </a:solidFill>
                <a:effectLst/>
              </a:rPr>
              <a:t>, bei denen einige Schülerinnen und Schüler an A-Tagen und andere an B-Tagen kommen. Diejenigen, die nicht in der Schule sind, werden zu Hause eingebunden. </a:t>
            </a:r>
          </a:p>
          <a:p>
            <a:pPr marL="285750" indent="-285750">
              <a:buFont typeface="Arial" panose="020B0604020202020204" pitchFamily="34" charset="0"/>
              <a:buChar char="•"/>
            </a:pPr>
            <a:endParaRPr lang="de-DE" sz="2000" b="0" i="0" dirty="0">
              <a:solidFill>
                <a:srgbClr val="000000"/>
              </a:solidFill>
              <a:effectLst/>
            </a:endParaRPr>
          </a:p>
          <a:p>
            <a:pPr marL="285750" indent="-285750">
              <a:buFont typeface="Arial" panose="020B0604020202020204" pitchFamily="34" charset="0"/>
              <a:buChar char="•"/>
            </a:pPr>
            <a:r>
              <a:rPr lang="de-DE" sz="2000" b="1" dirty="0" err="1">
                <a:solidFill>
                  <a:srgbClr val="000000"/>
                </a:solidFill>
                <a:effectLst/>
              </a:rPr>
              <a:t>Blended</a:t>
            </a:r>
            <a:r>
              <a:rPr lang="de-DE" sz="2000" b="1" dirty="0">
                <a:solidFill>
                  <a:srgbClr val="000000"/>
                </a:solidFill>
                <a:effectLst/>
              </a:rPr>
              <a:t> Learning: </a:t>
            </a:r>
            <a:r>
              <a:rPr lang="de-DE" sz="2000" b="0" i="0" dirty="0">
                <a:solidFill>
                  <a:srgbClr val="000000"/>
                </a:solidFill>
                <a:effectLst/>
              </a:rPr>
              <a:t> </a:t>
            </a:r>
            <a:br>
              <a:rPr lang="de-DE" sz="2000" b="0" i="0" dirty="0">
                <a:solidFill>
                  <a:srgbClr val="000000"/>
                </a:solidFill>
                <a:effectLst/>
              </a:rPr>
            </a:br>
            <a:r>
              <a:rPr lang="de-DE" sz="2000" b="0" i="0" dirty="0">
                <a:solidFill>
                  <a:srgbClr val="000000"/>
                </a:solidFill>
                <a:effectLst/>
              </a:rPr>
              <a:t>zwei Lernformen (Präsenzschulung und E-Learning) werden kombiniert und zu einer Einheit zusammengeführt.</a:t>
            </a:r>
          </a:p>
          <a:p>
            <a:pPr marL="285750" indent="-285750">
              <a:buFont typeface="Arial" panose="020B0604020202020204" pitchFamily="34" charset="0"/>
              <a:buChar char="•"/>
            </a:pPr>
            <a:endParaRPr lang="de-DE" sz="2000" dirty="0">
              <a:solidFill>
                <a:srgbClr val="000000"/>
              </a:solidFill>
            </a:endParaRPr>
          </a:p>
          <a:p>
            <a:pPr marL="285750" indent="-285750">
              <a:buFont typeface="Arial" panose="020B0604020202020204" pitchFamily="34" charset="0"/>
              <a:buChar char="•"/>
            </a:pPr>
            <a:endParaRPr lang="de-DE" sz="2000" b="0" i="0" dirty="0">
              <a:solidFill>
                <a:srgbClr val="000000"/>
              </a:solidFill>
              <a:effectLst/>
            </a:endParaRPr>
          </a:p>
          <a:p>
            <a:pPr marL="285750" indent="-285750">
              <a:buFont typeface="Arial" panose="020B0604020202020204" pitchFamily="34" charset="0"/>
              <a:buChar char="•"/>
            </a:pPr>
            <a:endParaRPr lang="de-DE" sz="2000" b="0" i="0" dirty="0">
              <a:solidFill>
                <a:srgbClr val="000000"/>
              </a:solidFill>
              <a:effectLst/>
            </a:endParaRPr>
          </a:p>
          <a:p>
            <a:pPr marL="285750" indent="-285750">
              <a:buFont typeface="Arial" panose="020B0604020202020204" pitchFamily="34" charset="0"/>
              <a:buChar char="•"/>
            </a:pPr>
            <a:endParaRPr lang="de-DE" sz="2000" dirty="0">
              <a:solidFill>
                <a:srgbClr val="000000"/>
              </a:solidFill>
            </a:endParaRPr>
          </a:p>
          <a:p>
            <a:pPr marL="285750" indent="-285750">
              <a:buFont typeface="Arial" panose="020B0604020202020204" pitchFamily="34" charset="0"/>
              <a:buChar char="•"/>
            </a:pPr>
            <a:endParaRPr lang="de-DE" sz="2000" dirty="0"/>
          </a:p>
        </p:txBody>
      </p:sp>
    </p:spTree>
    <p:extLst>
      <p:ext uri="{BB962C8B-B14F-4D97-AF65-F5344CB8AC3E}">
        <p14:creationId xmlns:p14="http://schemas.microsoft.com/office/powerpoint/2010/main" val="4177788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E36B380-2645-4DB7-84DD-0AF90C9284B1}"/>
              </a:ext>
            </a:extLst>
          </p:cNvPr>
          <p:cNvSpPr/>
          <p:nvPr/>
        </p:nvSpPr>
        <p:spPr>
          <a:xfrm>
            <a:off x="413468" y="3299791"/>
            <a:ext cx="11365064" cy="2838615"/>
          </a:xfrm>
          <a:prstGeom prst="rect">
            <a:avLst/>
          </a:prstGeom>
          <a:solidFill>
            <a:schemeClr val="accent2">
              <a:lumMod val="20000"/>
              <a:lumOff val="8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73FB1F7C-9A0B-4059-976B-C52524F874F4}"/>
              </a:ext>
            </a:extLst>
          </p:cNvPr>
          <p:cNvSpPr/>
          <p:nvPr/>
        </p:nvSpPr>
        <p:spPr>
          <a:xfrm>
            <a:off x="413468" y="659958"/>
            <a:ext cx="11365064" cy="2639834"/>
          </a:xfrm>
          <a:prstGeom prst="rect">
            <a:avLst/>
          </a:prstGeom>
          <a:solidFill>
            <a:schemeClr val="accent1">
              <a:lumMod val="20000"/>
              <a:lumOff val="8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BD2263CF-EED2-4628-A8D4-6B616C5315C8}"/>
              </a:ext>
            </a:extLst>
          </p:cNvPr>
          <p:cNvSpPr txBox="1"/>
          <p:nvPr/>
        </p:nvSpPr>
        <p:spPr>
          <a:xfrm>
            <a:off x="413468" y="890220"/>
            <a:ext cx="6460371" cy="5324535"/>
          </a:xfrm>
          <a:prstGeom prst="rect">
            <a:avLst/>
          </a:prstGeom>
          <a:noFill/>
        </p:spPr>
        <p:txBody>
          <a:bodyPr wrap="square">
            <a:spAutoFit/>
          </a:bodyPr>
          <a:lstStyle/>
          <a:p>
            <a:r>
              <a:rPr lang="de-DE" sz="1400" dirty="0"/>
              <a:t>Beide Gruppen im </a:t>
            </a:r>
            <a:r>
              <a:rPr lang="de-DE" sz="1400" dirty="0" err="1"/>
              <a:t>Einwochenrhythmus</a:t>
            </a:r>
            <a:r>
              <a:rPr lang="de-DE" sz="1400" dirty="0"/>
              <a:t> inhaltlich parallel durch die Unterrichtsreihe</a:t>
            </a:r>
          </a:p>
          <a:p>
            <a:r>
              <a:rPr lang="de-DE" sz="1400" dirty="0"/>
              <a:t>Die Lehrkraft bereitet in diesem Fall den Unterricht also einmal für den Lernort Schule und einmal für den Lernort Schreibtisch auf. </a:t>
            </a:r>
          </a:p>
          <a:p>
            <a:endParaRPr lang="de-DE" sz="1400" dirty="0"/>
          </a:p>
          <a:p>
            <a:pPr marL="285750" indent="-285750">
              <a:buFontTx/>
              <a:buChar char="-"/>
            </a:pPr>
            <a:r>
              <a:rPr lang="de-DE" sz="1400" dirty="0"/>
              <a:t>beide Gruppen bearbeiten parallel dieselben Inhalte</a:t>
            </a:r>
          </a:p>
          <a:p>
            <a:pPr marL="285750" indent="-285750">
              <a:buFontTx/>
              <a:buChar char="-"/>
            </a:pPr>
            <a:r>
              <a:rPr lang="de-DE" sz="1400" b="1" dirty="0"/>
              <a:t>Erheblicher Aufwand für die Lehrkraft</a:t>
            </a:r>
            <a:r>
              <a:rPr lang="de-DE" sz="1400" dirty="0"/>
              <a:t>, die den Unterricht für beide Gruppen vorbereiten und begleiten muss. Um Inhalte im Distanzunterricht zu vermitteln bedarf es mehr erklärende Schreibarbeit bzw. den Einsatz von Videokonferenzen. </a:t>
            </a:r>
          </a:p>
          <a:p>
            <a:pPr marL="285750" indent="-285750">
              <a:buFontTx/>
              <a:buChar char="-"/>
            </a:pPr>
            <a:endParaRPr lang="de-DE" sz="1400" dirty="0"/>
          </a:p>
          <a:p>
            <a:endParaRPr lang="de-DE" sz="1400" dirty="0"/>
          </a:p>
          <a:p>
            <a:endParaRPr lang="de-DE" sz="1400" dirty="0"/>
          </a:p>
          <a:p>
            <a:endParaRPr lang="de-DE" sz="1400" dirty="0"/>
          </a:p>
          <a:p>
            <a:r>
              <a:rPr lang="de-DE" sz="1400" dirty="0"/>
              <a:t>Lehrkraft muss zum einen die Präsenzzeit vorbereiten und führt diese in beiden Gruppen hintereinander durch. Für den Distanzteil hat die Lehrkraft ebenfalls Lernarrangements vorbereitet, kann das aber im Vgl. zu Modell A I zeitversetzt erledigen. </a:t>
            </a:r>
          </a:p>
          <a:p>
            <a:pPr marL="285750" indent="-285750">
              <a:buFontTx/>
              <a:buChar char="-"/>
            </a:pPr>
            <a:r>
              <a:rPr lang="de-DE" sz="1400" dirty="0"/>
              <a:t>deutliche Entlastung in der Vorbereitung für die Lehrkraft als bei A I</a:t>
            </a:r>
          </a:p>
          <a:p>
            <a:pPr marL="285750" indent="-285750">
              <a:buFontTx/>
              <a:buChar char="-"/>
            </a:pPr>
            <a:r>
              <a:rPr lang="de-DE" sz="1400" dirty="0"/>
              <a:t>Es lassen sich deutlich </a:t>
            </a:r>
            <a:r>
              <a:rPr lang="de-DE" sz="1400" b="1" dirty="0"/>
              <a:t>weniger Inhalte </a:t>
            </a:r>
            <a:r>
              <a:rPr lang="de-DE" sz="1400" dirty="0"/>
              <a:t>vermitteln. Die Fachschaften und Bildungsgänge müssen sich verständigen, auf welche Inhalte verzichtet werden soll.</a:t>
            </a:r>
          </a:p>
          <a:p>
            <a:br>
              <a:rPr lang="de-DE" sz="1000" dirty="0"/>
            </a:br>
            <a:r>
              <a:rPr lang="de-DE" sz="1000" dirty="0"/>
              <a:t>Variante 1: Der Lernort Schule :inhaltliche Erarbeitung von Inhalten und Themen. häuslichen Arbeitsphase vertiefende Aufgabenstellungen</a:t>
            </a:r>
          </a:p>
          <a:p>
            <a:r>
              <a:rPr lang="de-DE" sz="1000" dirty="0"/>
              <a:t>Variante 2: Die inhaltliche Auseinandersetzung wird über gezielte Darreichung von Informationen und erschließende Aufgaben in die Distanz verlegt. Die wertvolle Präsenzzeit steht für Fragen, Diskussionen, Vernetzung und Übungen mit den Lehrerinnen und Lehrern zur Verfügung. </a:t>
            </a:r>
          </a:p>
        </p:txBody>
      </p:sp>
      <p:pic>
        <p:nvPicPr>
          <p:cNvPr id="4" name="Grafik 3">
            <a:extLst>
              <a:ext uri="{FF2B5EF4-FFF2-40B4-BE49-F238E27FC236}">
                <a16:creationId xmlns:a16="http://schemas.microsoft.com/office/drawing/2014/main" id="{EF0B87F3-F219-45D5-A773-9F7EB508692B}"/>
              </a:ext>
            </a:extLst>
          </p:cNvPr>
          <p:cNvPicPr>
            <a:picLocks noChangeAspect="1"/>
          </p:cNvPicPr>
          <p:nvPr/>
        </p:nvPicPr>
        <p:blipFill>
          <a:blip r:embed="rId2"/>
          <a:stretch>
            <a:fillRect/>
          </a:stretch>
        </p:blipFill>
        <p:spPr>
          <a:xfrm>
            <a:off x="7065077" y="725487"/>
            <a:ext cx="4486275" cy="2514600"/>
          </a:xfrm>
          <a:prstGeom prst="rect">
            <a:avLst/>
          </a:prstGeom>
        </p:spPr>
      </p:pic>
      <p:pic>
        <p:nvPicPr>
          <p:cNvPr id="5" name="Grafik 4">
            <a:extLst>
              <a:ext uri="{FF2B5EF4-FFF2-40B4-BE49-F238E27FC236}">
                <a16:creationId xmlns:a16="http://schemas.microsoft.com/office/drawing/2014/main" id="{85FAC6A5-CEBB-4DF0-A39E-0996F646F235}"/>
              </a:ext>
            </a:extLst>
          </p:cNvPr>
          <p:cNvPicPr>
            <a:picLocks noChangeAspect="1"/>
          </p:cNvPicPr>
          <p:nvPr/>
        </p:nvPicPr>
        <p:blipFill>
          <a:blip r:embed="rId3"/>
          <a:stretch>
            <a:fillRect/>
          </a:stretch>
        </p:blipFill>
        <p:spPr>
          <a:xfrm>
            <a:off x="7065077" y="3358624"/>
            <a:ext cx="4533900" cy="2533650"/>
          </a:xfrm>
          <a:prstGeom prst="rect">
            <a:avLst/>
          </a:prstGeom>
        </p:spPr>
      </p:pic>
      <p:sp>
        <p:nvSpPr>
          <p:cNvPr id="2" name="Textfeld 1">
            <a:extLst>
              <a:ext uri="{FF2B5EF4-FFF2-40B4-BE49-F238E27FC236}">
                <a16:creationId xmlns:a16="http://schemas.microsoft.com/office/drawing/2014/main" id="{9586513D-10DA-4996-A1EA-5A2CE9B59484}"/>
              </a:ext>
            </a:extLst>
          </p:cNvPr>
          <p:cNvSpPr txBox="1"/>
          <p:nvPr/>
        </p:nvSpPr>
        <p:spPr>
          <a:xfrm>
            <a:off x="466577" y="84122"/>
            <a:ext cx="8865450" cy="687561"/>
          </a:xfrm>
          <a:prstGeom prst="rect">
            <a:avLst/>
          </a:prstGeom>
          <a:noFill/>
        </p:spPr>
        <p:txBody>
          <a:bodyPr wrap="square" rtlCol="0">
            <a:spAutoFit/>
          </a:bodyPr>
          <a:lstStyle/>
          <a:p>
            <a:r>
              <a:rPr lang="de-DE" sz="1600" b="1" dirty="0">
                <a:solidFill>
                  <a:schemeClr val="accent5">
                    <a:lumMod val="75000"/>
                  </a:schemeClr>
                </a:solidFill>
              </a:rPr>
              <a:t>Tätigkeitsbericht des Stadtelternbeirates </a:t>
            </a:r>
            <a:br>
              <a:rPr lang="de-DE" sz="1600" b="1" dirty="0">
                <a:solidFill>
                  <a:schemeClr val="accent5">
                    <a:lumMod val="75000"/>
                  </a:schemeClr>
                </a:solidFill>
              </a:rPr>
            </a:br>
            <a:r>
              <a:rPr lang="de-DE" sz="2268" b="1" dirty="0" err="1">
                <a:solidFill>
                  <a:schemeClr val="accent2">
                    <a:lumMod val="75000"/>
                  </a:schemeClr>
                </a:solidFill>
              </a:rPr>
              <a:t>StEB</a:t>
            </a:r>
            <a:r>
              <a:rPr lang="de-DE" sz="2268" b="1" dirty="0">
                <a:solidFill>
                  <a:schemeClr val="accent2">
                    <a:lumMod val="75000"/>
                  </a:schemeClr>
                </a:solidFill>
              </a:rPr>
              <a:t> Wiesbaden – Wechselmodelle Vor- und Nachteile</a:t>
            </a:r>
          </a:p>
        </p:txBody>
      </p:sp>
      <p:pic>
        <p:nvPicPr>
          <p:cNvPr id="13" name="Grafik 12">
            <a:extLst>
              <a:ext uri="{FF2B5EF4-FFF2-40B4-BE49-F238E27FC236}">
                <a16:creationId xmlns:a16="http://schemas.microsoft.com/office/drawing/2014/main" id="{815FA44B-7DA8-463C-B51B-FAC28097CC6F}"/>
              </a:ext>
            </a:extLst>
          </p:cNvPr>
          <p:cNvPicPr/>
          <p:nvPr/>
        </p:nvPicPr>
        <p:blipFill>
          <a:blip r:embed="rId4" cstate="email">
            <a:extLst>
              <a:ext uri="{28A0092B-C50C-407E-A947-70E740481C1C}">
                <a14:useLocalDpi xmlns:a14="http://schemas.microsoft.com/office/drawing/2010/main"/>
              </a:ext>
            </a:extLst>
          </a:blip>
          <a:stretch>
            <a:fillRect/>
          </a:stretch>
        </p:blipFill>
        <p:spPr>
          <a:xfrm>
            <a:off x="9332027" y="37256"/>
            <a:ext cx="1888516" cy="546353"/>
          </a:xfrm>
          <a:prstGeom prst="rect">
            <a:avLst/>
          </a:prstGeom>
        </p:spPr>
      </p:pic>
    </p:spTree>
    <p:extLst>
      <p:ext uri="{BB962C8B-B14F-4D97-AF65-F5344CB8AC3E}">
        <p14:creationId xmlns:p14="http://schemas.microsoft.com/office/powerpoint/2010/main" val="18516223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03F412A8-ED52-40C3-B27B-C5E50DB4CD9E}"/>
              </a:ext>
            </a:extLst>
          </p:cNvPr>
          <p:cNvSpPr/>
          <p:nvPr/>
        </p:nvSpPr>
        <p:spPr>
          <a:xfrm>
            <a:off x="413468" y="846651"/>
            <a:ext cx="11365064" cy="3480801"/>
          </a:xfrm>
          <a:prstGeom prst="rect">
            <a:avLst/>
          </a:prstGeom>
          <a:solidFill>
            <a:schemeClr val="accent1">
              <a:lumMod val="20000"/>
              <a:lumOff val="8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8E1EB778-2360-415B-A43B-F01CC9AE29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87711" y="914017"/>
            <a:ext cx="4014923" cy="3374244"/>
          </a:xfrm>
          <a:prstGeom prst="rect">
            <a:avLst/>
          </a:prstGeom>
        </p:spPr>
      </p:pic>
      <p:sp>
        <p:nvSpPr>
          <p:cNvPr id="3" name="Textfeld 2">
            <a:extLst>
              <a:ext uri="{FF2B5EF4-FFF2-40B4-BE49-F238E27FC236}">
                <a16:creationId xmlns:a16="http://schemas.microsoft.com/office/drawing/2014/main" id="{B4438BF8-4766-4376-82EC-175A77D61E74}"/>
              </a:ext>
            </a:extLst>
          </p:cNvPr>
          <p:cNvSpPr txBox="1"/>
          <p:nvPr/>
        </p:nvSpPr>
        <p:spPr>
          <a:xfrm>
            <a:off x="729723" y="1057940"/>
            <a:ext cx="5947955" cy="1815882"/>
          </a:xfrm>
          <a:prstGeom prst="rect">
            <a:avLst/>
          </a:prstGeom>
          <a:noFill/>
        </p:spPr>
        <p:txBody>
          <a:bodyPr wrap="square" rtlCol="0">
            <a:spAutoFit/>
          </a:bodyPr>
          <a:lstStyle/>
          <a:p>
            <a:r>
              <a:rPr lang="de-DE" sz="1400" dirty="0"/>
              <a:t>Die eine Unterrichtsreihe mit den Modulen 1, 2, 3 ... findet ausschließlich in der Schule statt, während sich die Lernenden wochenwechselweise „parallel“ im Distanzlernen mit der Unterrichtsreihe mit den Modulen A, B, C, … auseinandersetzen.</a:t>
            </a:r>
            <a:br>
              <a:rPr lang="de-DE" sz="1400" dirty="0"/>
            </a:br>
            <a:endParaRPr lang="de-DE" sz="1400" dirty="0"/>
          </a:p>
          <a:p>
            <a:pPr marL="285750" indent="-285750">
              <a:buFontTx/>
              <a:buChar char="-"/>
            </a:pPr>
            <a:r>
              <a:rPr lang="de-DE" sz="1400" dirty="0"/>
              <a:t>Die Schülerinnen und Schüler müssen zweigleisig arbeiten</a:t>
            </a:r>
          </a:p>
          <a:p>
            <a:pPr marL="285750" indent="-285750">
              <a:buFontTx/>
              <a:buChar char="-"/>
            </a:pPr>
            <a:r>
              <a:rPr lang="de-DE" sz="1400"/>
              <a:t>Die </a:t>
            </a:r>
            <a:r>
              <a:rPr lang="de-DE" sz="1400" dirty="0"/>
              <a:t>L</a:t>
            </a:r>
            <a:r>
              <a:rPr lang="de-DE" sz="1400"/>
              <a:t>ehrkraft </a:t>
            </a:r>
            <a:r>
              <a:rPr lang="de-DE" sz="1400" dirty="0"/>
              <a:t>muss mehrere Module erarbeiten und die SchülerInnen in der Schule und </a:t>
            </a:r>
            <a:r>
              <a:rPr lang="de-DE" sz="1400" dirty="0" err="1"/>
              <a:t>ggfs</a:t>
            </a:r>
            <a:r>
              <a:rPr lang="de-DE" sz="1400" dirty="0"/>
              <a:t> . auch in der häuslichen Arbeit unterstützen.</a:t>
            </a:r>
          </a:p>
        </p:txBody>
      </p:sp>
      <p:sp>
        <p:nvSpPr>
          <p:cNvPr id="4" name="Textfeld 3">
            <a:extLst>
              <a:ext uri="{FF2B5EF4-FFF2-40B4-BE49-F238E27FC236}">
                <a16:creationId xmlns:a16="http://schemas.microsoft.com/office/drawing/2014/main" id="{8ECCA77E-EDE8-48E0-858C-EFB64A8BB95A}"/>
              </a:ext>
            </a:extLst>
          </p:cNvPr>
          <p:cNvSpPr txBox="1"/>
          <p:nvPr/>
        </p:nvSpPr>
        <p:spPr>
          <a:xfrm>
            <a:off x="692466" y="5694144"/>
            <a:ext cx="9100457" cy="646331"/>
          </a:xfrm>
          <a:prstGeom prst="rect">
            <a:avLst/>
          </a:prstGeom>
          <a:noFill/>
        </p:spPr>
        <p:txBody>
          <a:bodyPr wrap="square" rtlCol="0">
            <a:spAutoFit/>
          </a:bodyPr>
          <a:lstStyle/>
          <a:p>
            <a:r>
              <a:rPr lang="de-DE" sz="1200" dirty="0">
                <a:solidFill>
                  <a:schemeClr val="accent5">
                    <a:lumMod val="75000"/>
                  </a:schemeClr>
                </a:solidFill>
              </a:rPr>
              <a:t>Quelle: </a:t>
            </a:r>
            <a:br>
              <a:rPr lang="de-DE" sz="1200" dirty="0">
                <a:solidFill>
                  <a:schemeClr val="accent5">
                    <a:lumMod val="75000"/>
                  </a:schemeClr>
                </a:solidFill>
              </a:rPr>
            </a:br>
            <a:r>
              <a:rPr lang="de-DE" sz="1200" dirty="0">
                <a:solidFill>
                  <a:schemeClr val="accent5">
                    <a:lumMod val="75000"/>
                  </a:schemeClr>
                </a:solidFill>
              </a:rPr>
              <a:t>https://kfmschulen.de/wp-content/uploads/2020/09/Anlage-3_M%C3%B6gliche-Modelle-zur-Verzahnung-von-Distanz-und-Pr%C3%A4senzunterricht-.pdf</a:t>
            </a:r>
          </a:p>
        </p:txBody>
      </p:sp>
      <p:sp>
        <p:nvSpPr>
          <p:cNvPr id="6" name="Textfeld 5">
            <a:extLst>
              <a:ext uri="{FF2B5EF4-FFF2-40B4-BE49-F238E27FC236}">
                <a16:creationId xmlns:a16="http://schemas.microsoft.com/office/drawing/2014/main" id="{BEDC6F1D-A8E6-4E3F-AD57-ABB7D3E22DE2}"/>
              </a:ext>
            </a:extLst>
          </p:cNvPr>
          <p:cNvSpPr txBox="1"/>
          <p:nvPr/>
        </p:nvSpPr>
        <p:spPr>
          <a:xfrm>
            <a:off x="729723" y="159090"/>
            <a:ext cx="8865450" cy="687561"/>
          </a:xfrm>
          <a:prstGeom prst="rect">
            <a:avLst/>
          </a:prstGeom>
          <a:noFill/>
        </p:spPr>
        <p:txBody>
          <a:bodyPr wrap="square" rtlCol="0">
            <a:spAutoFit/>
          </a:bodyPr>
          <a:lstStyle/>
          <a:p>
            <a:r>
              <a:rPr lang="de-DE" sz="1600" b="1" dirty="0">
                <a:solidFill>
                  <a:schemeClr val="accent5">
                    <a:lumMod val="75000"/>
                  </a:schemeClr>
                </a:solidFill>
              </a:rPr>
              <a:t>Tätigkeitsbericht des Stadtelternbeirates </a:t>
            </a:r>
            <a:br>
              <a:rPr lang="de-DE" sz="1600" b="1" dirty="0">
                <a:solidFill>
                  <a:schemeClr val="accent5">
                    <a:lumMod val="75000"/>
                  </a:schemeClr>
                </a:solidFill>
              </a:rPr>
            </a:br>
            <a:r>
              <a:rPr lang="de-DE" sz="2268" b="1" dirty="0" err="1">
                <a:solidFill>
                  <a:schemeClr val="accent2">
                    <a:lumMod val="75000"/>
                  </a:schemeClr>
                </a:solidFill>
              </a:rPr>
              <a:t>StEB</a:t>
            </a:r>
            <a:r>
              <a:rPr lang="de-DE" sz="2268" b="1" dirty="0">
                <a:solidFill>
                  <a:schemeClr val="accent2">
                    <a:lumMod val="75000"/>
                  </a:schemeClr>
                </a:solidFill>
              </a:rPr>
              <a:t> Wiesbaden – Wechselmodell</a:t>
            </a:r>
          </a:p>
        </p:txBody>
      </p:sp>
      <p:pic>
        <p:nvPicPr>
          <p:cNvPr id="10" name="Grafik 9">
            <a:extLst>
              <a:ext uri="{FF2B5EF4-FFF2-40B4-BE49-F238E27FC236}">
                <a16:creationId xmlns:a16="http://schemas.microsoft.com/office/drawing/2014/main" id="{6F47CEDB-E01C-48E2-B022-42A7EA665555}"/>
              </a:ext>
            </a:extLst>
          </p:cNvPr>
          <p:cNvPicPr/>
          <p:nvPr/>
        </p:nvPicPr>
        <p:blipFill>
          <a:blip r:embed="rId3" cstate="email">
            <a:extLst>
              <a:ext uri="{28A0092B-C50C-407E-A947-70E740481C1C}">
                <a14:useLocalDpi xmlns:a14="http://schemas.microsoft.com/office/drawing/2010/main"/>
              </a:ext>
            </a:extLst>
          </a:blip>
          <a:stretch>
            <a:fillRect/>
          </a:stretch>
        </p:blipFill>
        <p:spPr>
          <a:xfrm>
            <a:off x="9358135" y="159090"/>
            <a:ext cx="1888516" cy="546353"/>
          </a:xfrm>
          <a:prstGeom prst="rect">
            <a:avLst/>
          </a:prstGeom>
        </p:spPr>
      </p:pic>
    </p:spTree>
    <p:extLst>
      <p:ext uri="{BB962C8B-B14F-4D97-AF65-F5344CB8AC3E}">
        <p14:creationId xmlns:p14="http://schemas.microsoft.com/office/powerpoint/2010/main" val="867359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A2764633-159E-4C86-826F-10AF39B5DAD0}"/>
              </a:ext>
            </a:extLst>
          </p:cNvPr>
          <p:cNvSpPr txBox="1"/>
          <p:nvPr/>
        </p:nvSpPr>
        <p:spPr>
          <a:xfrm>
            <a:off x="729723" y="159090"/>
            <a:ext cx="8865450" cy="687561"/>
          </a:xfrm>
          <a:prstGeom prst="rect">
            <a:avLst/>
          </a:prstGeom>
          <a:noFill/>
        </p:spPr>
        <p:txBody>
          <a:bodyPr wrap="square" rtlCol="0">
            <a:spAutoFit/>
          </a:bodyPr>
          <a:lstStyle/>
          <a:p>
            <a:r>
              <a:rPr lang="de-DE" sz="1600" b="1" dirty="0">
                <a:solidFill>
                  <a:schemeClr val="accent5">
                    <a:lumMod val="75000"/>
                  </a:schemeClr>
                </a:solidFill>
              </a:rPr>
              <a:t>Tätigkeitsbericht des Stadtelternbeirates </a:t>
            </a:r>
            <a:br>
              <a:rPr lang="de-DE" sz="1600" b="1" dirty="0">
                <a:solidFill>
                  <a:schemeClr val="accent5">
                    <a:lumMod val="75000"/>
                  </a:schemeClr>
                </a:solidFill>
              </a:rPr>
            </a:br>
            <a:r>
              <a:rPr lang="de-DE" sz="2268" b="1" dirty="0" err="1">
                <a:solidFill>
                  <a:schemeClr val="accent2">
                    <a:lumMod val="75000"/>
                  </a:schemeClr>
                </a:solidFill>
              </a:rPr>
              <a:t>StEB</a:t>
            </a:r>
            <a:r>
              <a:rPr lang="de-DE" sz="2268" b="1" dirty="0">
                <a:solidFill>
                  <a:schemeClr val="accent2">
                    <a:lumMod val="75000"/>
                  </a:schemeClr>
                </a:solidFill>
              </a:rPr>
              <a:t> Wiesbaden – Wer oder was ist das?</a:t>
            </a:r>
          </a:p>
        </p:txBody>
      </p:sp>
      <p:pic>
        <p:nvPicPr>
          <p:cNvPr id="6" name="Grafik 5">
            <a:extLst>
              <a:ext uri="{FF2B5EF4-FFF2-40B4-BE49-F238E27FC236}">
                <a16:creationId xmlns:a16="http://schemas.microsoft.com/office/drawing/2014/main" id="{2C395665-52D9-4A84-ABC2-FB5B28AC2D83}"/>
              </a:ext>
            </a:extLst>
          </p:cNvPr>
          <p:cNvPicPr/>
          <p:nvPr/>
        </p:nvPicPr>
        <p:blipFill>
          <a:blip r:embed="rId2" cstate="email">
            <a:extLst>
              <a:ext uri="{28A0092B-C50C-407E-A947-70E740481C1C}">
                <a14:useLocalDpi xmlns:a14="http://schemas.microsoft.com/office/drawing/2010/main"/>
              </a:ext>
            </a:extLst>
          </a:blip>
          <a:stretch>
            <a:fillRect/>
          </a:stretch>
        </p:blipFill>
        <p:spPr>
          <a:xfrm>
            <a:off x="9358135" y="159090"/>
            <a:ext cx="1888516" cy="546353"/>
          </a:xfrm>
          <a:prstGeom prst="rect">
            <a:avLst/>
          </a:prstGeom>
        </p:spPr>
      </p:pic>
      <p:sp>
        <p:nvSpPr>
          <p:cNvPr id="2" name="Textfeld 1">
            <a:extLst>
              <a:ext uri="{FF2B5EF4-FFF2-40B4-BE49-F238E27FC236}">
                <a16:creationId xmlns:a16="http://schemas.microsoft.com/office/drawing/2014/main" id="{7111C9D1-4F1E-4E33-B07E-0852E5E485A5}"/>
              </a:ext>
            </a:extLst>
          </p:cNvPr>
          <p:cNvSpPr txBox="1"/>
          <p:nvPr/>
        </p:nvSpPr>
        <p:spPr>
          <a:xfrm>
            <a:off x="729723" y="1023483"/>
            <a:ext cx="9936268" cy="5002780"/>
          </a:xfrm>
          <a:prstGeom prst="rect">
            <a:avLst/>
          </a:prstGeom>
          <a:noFill/>
        </p:spPr>
        <p:txBody>
          <a:bodyPr wrap="square" rtlCol="0">
            <a:spAutoFit/>
          </a:bodyPr>
          <a:lstStyle/>
          <a:p>
            <a:r>
              <a:rPr lang="de-DE" sz="2000" b="1" dirty="0">
                <a:effectLst/>
                <a:latin typeface="Calibri" panose="020F0502020204030204" pitchFamily="34" charset="0"/>
                <a:ea typeface="Calibri" panose="020F0502020204030204" pitchFamily="34" charset="0"/>
                <a:cs typeface="Times New Roman" panose="02020603050405020304" pitchFamily="18" charset="0"/>
              </a:rPr>
              <a:t>Ziel:</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1800" dirty="0">
                <a:effectLst/>
                <a:latin typeface="Calibri" panose="020F0502020204030204" pitchFamily="34" charset="0"/>
                <a:ea typeface="Calibri" panose="020F0502020204030204" pitchFamily="34" charset="0"/>
                <a:cs typeface="Times New Roman" panose="02020603050405020304" pitchFamily="18" charset="0"/>
              </a:rPr>
              <a:t>Der Stadtelternbeirat ist die gewählte Interessenvertretung der Eltern von ca. 40.000 minderjährigen Schülerinnen und Schülern in Wiesbaden. Ziel ist die enge Zusammenarbeit mit den Eltern und den Elternbeiräten der Schulen zum Wohle der SchülerInnen und Schüler. </a:t>
            </a:r>
          </a:p>
          <a:p>
            <a:br>
              <a:rPr lang="de-DE" dirty="0">
                <a:latin typeface="Calibri" panose="020F0502020204030204" pitchFamily="34" charset="0"/>
                <a:ea typeface="Calibri" panose="020F0502020204030204" pitchFamily="34" charset="0"/>
                <a:cs typeface="Times New Roman" panose="02020603050405020304" pitchFamily="18" charset="0"/>
              </a:rPr>
            </a:br>
            <a:r>
              <a:rPr lang="de-DE" sz="2000" b="1" dirty="0">
                <a:latin typeface="Calibri" panose="020F0502020204030204" pitchFamily="34" charset="0"/>
                <a:ea typeface="Calibri" panose="020F0502020204030204" pitchFamily="34" charset="0"/>
                <a:cs typeface="Times New Roman" panose="02020603050405020304" pitchFamily="18" charset="0"/>
              </a:rPr>
              <a:t>Struktur:</a:t>
            </a:r>
            <a:endParaRPr lang="de-DE" sz="20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Tx/>
              <a:buChar char="-"/>
            </a:pPr>
            <a:r>
              <a:rPr lang="de-DE" sz="1701" dirty="0"/>
              <a:t>Wahl am 2.2.2019 für 2 Jahre  -&gt; Neuwahl: 6.2.2021</a:t>
            </a:r>
          </a:p>
          <a:p>
            <a:pPr marL="285750" indent="-285750">
              <a:buFontTx/>
              <a:buChar char="-"/>
            </a:pPr>
            <a:r>
              <a:rPr lang="de-DE" sz="1701" dirty="0"/>
              <a:t>15 Mitglieder der verschiedenen Schulformen, Vorstand bestehend aus 5 Mitgliedern, </a:t>
            </a:r>
            <a:r>
              <a:rPr lang="de-DE" sz="1701" dirty="0" err="1"/>
              <a:t>SchulformsprecherInnen</a:t>
            </a:r>
            <a:endParaRPr lang="de-DE" sz="1701" dirty="0"/>
          </a:p>
          <a:p>
            <a:pPr marL="285750" indent="-285750">
              <a:buFontTx/>
              <a:buChar char="-"/>
            </a:pPr>
            <a:endParaRPr lang="de-DE" sz="1701" dirty="0"/>
          </a:p>
          <a:p>
            <a:r>
              <a:rPr lang="de-DE" sz="2000" b="1" dirty="0"/>
              <a:t>Zusammenarbeit:</a:t>
            </a:r>
          </a:p>
          <a:p>
            <a:pPr marL="285750" indent="-285750">
              <a:buFontTx/>
              <a:buChar char="-"/>
            </a:pPr>
            <a:r>
              <a:rPr lang="de-DE" sz="1701" dirty="0"/>
              <a:t>Zusammenarbeit mit den SEBs der Schulen</a:t>
            </a:r>
          </a:p>
          <a:p>
            <a:pPr marL="285750" indent="-285750">
              <a:buFontTx/>
              <a:buChar char="-"/>
            </a:pPr>
            <a:r>
              <a:rPr lang="de-DE" sz="1701" dirty="0"/>
              <a:t>Teilnahme / Organisation von Informationsveranstaltungen für Eltern, z.B. ‚Eltern fragen nach…‘, elan-Veranstaltungen</a:t>
            </a:r>
          </a:p>
          <a:p>
            <a:pPr marL="285750" indent="-285750">
              <a:buFontTx/>
              <a:buChar char="-"/>
            </a:pPr>
            <a:r>
              <a:rPr lang="de-DE" sz="1701" dirty="0"/>
              <a:t>Vernetzung / Austausch mit anderen Elternorganisationen (andere </a:t>
            </a:r>
            <a:r>
              <a:rPr lang="de-DE" sz="1701" dirty="0" err="1"/>
              <a:t>StEBs</a:t>
            </a:r>
            <a:r>
              <a:rPr lang="de-DE" sz="1701" dirty="0"/>
              <a:t> / KEBs, LEB, Bundeselternrat, </a:t>
            </a:r>
            <a:r>
              <a:rPr lang="de-DE" sz="1701" dirty="0" err="1"/>
              <a:t>elternbund</a:t>
            </a:r>
            <a:r>
              <a:rPr lang="de-DE" sz="1701" dirty="0"/>
              <a:t> </a:t>
            </a:r>
            <a:r>
              <a:rPr lang="de-DE" sz="1701" dirty="0" err="1"/>
              <a:t>hessen</a:t>
            </a:r>
            <a:r>
              <a:rPr lang="de-DE" sz="1701" dirty="0"/>
              <a:t>)</a:t>
            </a:r>
          </a:p>
          <a:p>
            <a:pPr marL="285750" indent="-285750">
              <a:buFontTx/>
              <a:buChar char="-"/>
            </a:pPr>
            <a:r>
              <a:rPr lang="de-DE" sz="1701" dirty="0"/>
              <a:t>Austausch/Zusammenarbeit  mit den zuständigen Schulämtern, dem Medienzentrum, dem Gesamtpersonalrat der LehrerInnen, dem </a:t>
            </a:r>
            <a:r>
              <a:rPr lang="de-DE" sz="1701" dirty="0" err="1"/>
              <a:t>StadtschülerInnenrat</a:t>
            </a:r>
            <a:r>
              <a:rPr lang="de-DE" sz="1701" dirty="0"/>
              <a:t>, der GEW, politischen VertreterInnen etc.</a:t>
            </a:r>
          </a:p>
        </p:txBody>
      </p:sp>
    </p:spTree>
    <p:extLst>
      <p:ext uri="{BB962C8B-B14F-4D97-AF65-F5344CB8AC3E}">
        <p14:creationId xmlns:p14="http://schemas.microsoft.com/office/powerpoint/2010/main" val="2227574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A62B7E1-4257-4F1E-AB5D-A66FF9F395D4}"/>
              </a:ext>
            </a:extLst>
          </p:cNvPr>
          <p:cNvSpPr/>
          <p:nvPr/>
        </p:nvSpPr>
        <p:spPr>
          <a:xfrm>
            <a:off x="7495190" y="4668990"/>
            <a:ext cx="3790774" cy="457200"/>
          </a:xfrm>
          <a:prstGeom prst="rect">
            <a:avLst/>
          </a:prstGeom>
          <a:solidFill>
            <a:schemeClr val="accent2">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2764633-159E-4C86-826F-10AF39B5DAD0}"/>
              </a:ext>
            </a:extLst>
          </p:cNvPr>
          <p:cNvSpPr txBox="1"/>
          <p:nvPr/>
        </p:nvSpPr>
        <p:spPr>
          <a:xfrm>
            <a:off x="729723" y="159090"/>
            <a:ext cx="8865450" cy="687561"/>
          </a:xfrm>
          <a:prstGeom prst="rect">
            <a:avLst/>
          </a:prstGeom>
          <a:noFill/>
        </p:spPr>
        <p:txBody>
          <a:bodyPr wrap="square" rtlCol="0">
            <a:spAutoFit/>
          </a:bodyPr>
          <a:lstStyle/>
          <a:p>
            <a:r>
              <a:rPr lang="de-DE" sz="1600" b="1" dirty="0">
                <a:solidFill>
                  <a:schemeClr val="accent5">
                    <a:lumMod val="75000"/>
                  </a:schemeClr>
                </a:solidFill>
              </a:rPr>
              <a:t>Tätigkeitsbericht des Stadtelternbeirates </a:t>
            </a:r>
            <a:br>
              <a:rPr lang="de-DE" sz="1600" b="1" dirty="0">
                <a:solidFill>
                  <a:schemeClr val="accent5">
                    <a:lumMod val="75000"/>
                  </a:schemeClr>
                </a:solidFill>
              </a:rPr>
            </a:br>
            <a:r>
              <a:rPr lang="de-DE" sz="2268" b="1" dirty="0" err="1">
                <a:solidFill>
                  <a:schemeClr val="accent2">
                    <a:lumMod val="75000"/>
                  </a:schemeClr>
                </a:solidFill>
              </a:rPr>
              <a:t>StEB</a:t>
            </a:r>
            <a:r>
              <a:rPr lang="de-DE" sz="2268" b="1" dirty="0">
                <a:solidFill>
                  <a:schemeClr val="accent2">
                    <a:lumMod val="75000"/>
                  </a:schemeClr>
                </a:solidFill>
              </a:rPr>
              <a:t> Wiesbaden – Wer oder was ist das?</a:t>
            </a:r>
          </a:p>
        </p:txBody>
      </p:sp>
      <p:pic>
        <p:nvPicPr>
          <p:cNvPr id="6" name="Grafik 5">
            <a:extLst>
              <a:ext uri="{FF2B5EF4-FFF2-40B4-BE49-F238E27FC236}">
                <a16:creationId xmlns:a16="http://schemas.microsoft.com/office/drawing/2014/main" id="{2C395665-52D9-4A84-ABC2-FB5B28AC2D83}"/>
              </a:ext>
            </a:extLst>
          </p:cNvPr>
          <p:cNvPicPr/>
          <p:nvPr/>
        </p:nvPicPr>
        <p:blipFill>
          <a:blip r:embed="rId2" cstate="email">
            <a:extLst>
              <a:ext uri="{28A0092B-C50C-407E-A947-70E740481C1C}">
                <a14:useLocalDpi xmlns:a14="http://schemas.microsoft.com/office/drawing/2010/main"/>
              </a:ext>
            </a:extLst>
          </a:blip>
          <a:stretch>
            <a:fillRect/>
          </a:stretch>
        </p:blipFill>
        <p:spPr>
          <a:xfrm>
            <a:off x="9358135" y="159090"/>
            <a:ext cx="1888516" cy="546353"/>
          </a:xfrm>
          <a:prstGeom prst="rect">
            <a:avLst/>
          </a:prstGeom>
        </p:spPr>
      </p:pic>
      <p:pic>
        <p:nvPicPr>
          <p:cNvPr id="3" name="Grafik 2">
            <a:extLst>
              <a:ext uri="{FF2B5EF4-FFF2-40B4-BE49-F238E27FC236}">
                <a16:creationId xmlns:a16="http://schemas.microsoft.com/office/drawing/2014/main" id="{C43CA56B-3F58-4941-8CD9-F37241026A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439" y="1187741"/>
            <a:ext cx="6268954" cy="5058731"/>
          </a:xfrm>
          <a:prstGeom prst="rect">
            <a:avLst/>
          </a:prstGeom>
        </p:spPr>
      </p:pic>
      <p:sp>
        <p:nvSpPr>
          <p:cNvPr id="5" name="Textfeld 4">
            <a:extLst>
              <a:ext uri="{FF2B5EF4-FFF2-40B4-BE49-F238E27FC236}">
                <a16:creationId xmlns:a16="http://schemas.microsoft.com/office/drawing/2014/main" id="{692B8CE7-0901-4D20-BB06-26D86C76A01E}"/>
              </a:ext>
            </a:extLst>
          </p:cNvPr>
          <p:cNvSpPr txBox="1"/>
          <p:nvPr/>
        </p:nvSpPr>
        <p:spPr>
          <a:xfrm>
            <a:off x="7416564" y="1688123"/>
            <a:ext cx="4611314" cy="3693319"/>
          </a:xfrm>
          <a:prstGeom prst="rect">
            <a:avLst/>
          </a:prstGeom>
          <a:noFill/>
        </p:spPr>
        <p:txBody>
          <a:bodyPr wrap="square" rtlCol="0">
            <a:spAutoFit/>
          </a:bodyPr>
          <a:lstStyle/>
          <a:p>
            <a:pPr algn="l" fontAlgn="base"/>
            <a:r>
              <a:rPr lang="de-DE" b="0" i="0" dirty="0">
                <a:solidFill>
                  <a:srgbClr val="373737"/>
                </a:solidFill>
                <a:effectLst/>
              </a:rPr>
              <a:t>Sie erreichen uns wie gewohnt unter </a:t>
            </a:r>
          </a:p>
          <a:p>
            <a:pPr algn="l" fontAlgn="base"/>
            <a:r>
              <a:rPr lang="de-DE" b="0" i="0" dirty="0">
                <a:solidFill>
                  <a:srgbClr val="373737"/>
                </a:solidFill>
                <a:effectLst/>
              </a:rPr>
              <a:t>folgender email-Adresse:</a:t>
            </a:r>
            <a:br>
              <a:rPr lang="de-DE" b="0" i="0" dirty="0">
                <a:solidFill>
                  <a:srgbClr val="373737"/>
                </a:solidFill>
                <a:effectLst/>
              </a:rPr>
            </a:br>
            <a:r>
              <a:rPr lang="de-DE" b="0" i="0" u="none" strike="noStrike" dirty="0">
                <a:solidFill>
                  <a:srgbClr val="189CF4"/>
                </a:solidFill>
                <a:effectLst/>
                <a:hlinkClick r:id="rId4"/>
              </a:rPr>
              <a:t>info@steb-wiesbaden.de</a:t>
            </a:r>
            <a:endParaRPr lang="de-DE" b="0" i="0" dirty="0">
              <a:solidFill>
                <a:srgbClr val="373737"/>
              </a:solidFill>
              <a:effectLst/>
            </a:endParaRPr>
          </a:p>
          <a:p>
            <a:pPr algn="l" fontAlgn="base"/>
            <a:endParaRPr lang="de-DE" b="1" i="0" dirty="0">
              <a:solidFill>
                <a:srgbClr val="373737"/>
              </a:solidFill>
              <a:effectLst/>
            </a:endParaRPr>
          </a:p>
          <a:p>
            <a:pPr algn="l" fontAlgn="base"/>
            <a:r>
              <a:rPr lang="de-DE" b="1" i="0" dirty="0">
                <a:solidFill>
                  <a:srgbClr val="373737"/>
                </a:solidFill>
                <a:effectLst/>
              </a:rPr>
              <a:t>Vorsitzende:</a:t>
            </a:r>
            <a:r>
              <a:rPr lang="de-DE" b="0" i="0" dirty="0">
                <a:solidFill>
                  <a:srgbClr val="373737"/>
                </a:solidFill>
                <a:effectLst/>
              </a:rPr>
              <a:t>         	Sabine Fuchs-Hinze</a:t>
            </a:r>
          </a:p>
          <a:p>
            <a:pPr algn="l" fontAlgn="base"/>
            <a:r>
              <a:rPr lang="de-DE" b="1" i="0" dirty="0">
                <a:solidFill>
                  <a:srgbClr val="373737"/>
                </a:solidFill>
                <a:effectLst/>
              </a:rPr>
              <a:t>1. Stellvertreterin:</a:t>
            </a:r>
            <a:r>
              <a:rPr lang="de-DE" b="0" i="0" dirty="0">
                <a:solidFill>
                  <a:srgbClr val="373737"/>
                </a:solidFill>
                <a:effectLst/>
              </a:rPr>
              <a:t>  Isabel Buchberger</a:t>
            </a:r>
            <a:br>
              <a:rPr lang="de-DE" b="0" i="0" dirty="0">
                <a:solidFill>
                  <a:srgbClr val="373737"/>
                </a:solidFill>
                <a:effectLst/>
              </a:rPr>
            </a:br>
            <a:r>
              <a:rPr lang="de-DE" b="1" i="0" dirty="0">
                <a:solidFill>
                  <a:srgbClr val="373737"/>
                </a:solidFill>
                <a:effectLst/>
              </a:rPr>
              <a:t>2. Stellvertreter:</a:t>
            </a:r>
            <a:r>
              <a:rPr lang="de-DE" b="0" i="0" dirty="0">
                <a:solidFill>
                  <a:srgbClr val="373737"/>
                </a:solidFill>
                <a:effectLst/>
              </a:rPr>
              <a:t>    	Mohamad Hassoun</a:t>
            </a:r>
            <a:br>
              <a:rPr lang="de-DE" b="0" i="0" dirty="0">
                <a:solidFill>
                  <a:srgbClr val="373737"/>
                </a:solidFill>
                <a:effectLst/>
              </a:rPr>
            </a:br>
            <a:r>
              <a:rPr lang="de-DE" b="1" i="0" dirty="0">
                <a:solidFill>
                  <a:srgbClr val="373737"/>
                </a:solidFill>
                <a:effectLst/>
              </a:rPr>
              <a:t>Kassenwartin:</a:t>
            </a:r>
            <a:r>
              <a:rPr lang="de-DE" b="0" i="0" dirty="0">
                <a:solidFill>
                  <a:srgbClr val="373737"/>
                </a:solidFill>
                <a:effectLst/>
              </a:rPr>
              <a:t>        	Katja </a:t>
            </a:r>
            <a:r>
              <a:rPr lang="de-DE" b="0" i="0" dirty="0" err="1">
                <a:solidFill>
                  <a:srgbClr val="373737"/>
                </a:solidFill>
                <a:effectLst/>
              </a:rPr>
              <a:t>Hillemann</a:t>
            </a:r>
            <a:br>
              <a:rPr lang="de-DE" b="0" i="0" dirty="0">
                <a:solidFill>
                  <a:srgbClr val="373737"/>
                </a:solidFill>
                <a:effectLst/>
              </a:rPr>
            </a:br>
            <a:r>
              <a:rPr lang="de-DE" b="1" i="0" dirty="0">
                <a:solidFill>
                  <a:srgbClr val="373737"/>
                </a:solidFill>
                <a:effectLst/>
              </a:rPr>
              <a:t>Schriftführer:</a:t>
            </a:r>
            <a:r>
              <a:rPr lang="de-DE" b="0" i="0" dirty="0">
                <a:solidFill>
                  <a:srgbClr val="373737"/>
                </a:solidFill>
                <a:effectLst/>
              </a:rPr>
              <a:t>         	Guido Bethmann</a:t>
            </a:r>
          </a:p>
          <a:p>
            <a:pPr marL="342900" indent="-342900" algn="l" fontAlgn="base">
              <a:buAutoNum type="arabicPeriod"/>
            </a:pPr>
            <a:endParaRPr lang="de-DE" dirty="0">
              <a:solidFill>
                <a:srgbClr val="373737"/>
              </a:solidFill>
            </a:endParaRPr>
          </a:p>
          <a:p>
            <a:pPr algn="l" fontAlgn="base"/>
            <a:r>
              <a:rPr lang="de-DE" b="0" i="0" dirty="0">
                <a:solidFill>
                  <a:srgbClr val="0070C0"/>
                </a:solidFill>
                <a:effectLst/>
              </a:rPr>
              <a:t>    </a:t>
            </a:r>
          </a:p>
          <a:p>
            <a:pPr algn="l" fontAlgn="base"/>
            <a:r>
              <a:rPr lang="de-DE" dirty="0">
                <a:solidFill>
                  <a:srgbClr val="0070C0"/>
                </a:solidFill>
              </a:rPr>
              <a:t>        </a:t>
            </a:r>
            <a:r>
              <a:rPr lang="de-DE" b="0" i="0" dirty="0">
                <a:effectLst/>
              </a:rPr>
              <a:t>http://www.steb-wiesbaden.de/</a:t>
            </a:r>
          </a:p>
          <a:p>
            <a:endParaRPr lang="de-DE" dirty="0">
              <a:latin typeface="+mj-lt"/>
            </a:endParaRPr>
          </a:p>
        </p:txBody>
      </p:sp>
    </p:spTree>
    <p:extLst>
      <p:ext uri="{BB962C8B-B14F-4D97-AF65-F5344CB8AC3E}">
        <p14:creationId xmlns:p14="http://schemas.microsoft.com/office/powerpoint/2010/main" val="1188396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A2764633-159E-4C86-826F-10AF39B5DAD0}"/>
              </a:ext>
            </a:extLst>
          </p:cNvPr>
          <p:cNvSpPr txBox="1"/>
          <p:nvPr/>
        </p:nvSpPr>
        <p:spPr>
          <a:xfrm>
            <a:off x="729723" y="159090"/>
            <a:ext cx="8865450" cy="687561"/>
          </a:xfrm>
          <a:prstGeom prst="rect">
            <a:avLst/>
          </a:prstGeom>
          <a:noFill/>
        </p:spPr>
        <p:txBody>
          <a:bodyPr wrap="square" rtlCol="0">
            <a:spAutoFit/>
          </a:bodyPr>
          <a:lstStyle/>
          <a:p>
            <a:r>
              <a:rPr lang="de-DE" sz="1600" b="1" dirty="0">
                <a:solidFill>
                  <a:schemeClr val="accent5">
                    <a:lumMod val="75000"/>
                  </a:schemeClr>
                </a:solidFill>
              </a:rPr>
              <a:t>Tätigkeitsbericht des Stadtelternbeirates </a:t>
            </a:r>
            <a:br>
              <a:rPr lang="de-DE" sz="1600" b="1" dirty="0">
                <a:solidFill>
                  <a:schemeClr val="accent5">
                    <a:lumMod val="75000"/>
                  </a:schemeClr>
                </a:solidFill>
              </a:rPr>
            </a:br>
            <a:r>
              <a:rPr lang="de-DE" sz="2268" b="1" dirty="0" err="1">
                <a:solidFill>
                  <a:schemeClr val="accent2">
                    <a:lumMod val="75000"/>
                  </a:schemeClr>
                </a:solidFill>
              </a:rPr>
              <a:t>StEB</a:t>
            </a:r>
            <a:r>
              <a:rPr lang="de-DE" sz="2268" b="1" dirty="0">
                <a:solidFill>
                  <a:schemeClr val="accent2">
                    <a:lumMod val="75000"/>
                  </a:schemeClr>
                </a:solidFill>
              </a:rPr>
              <a:t> Wiesbaden – Themenfelder</a:t>
            </a:r>
          </a:p>
        </p:txBody>
      </p:sp>
      <p:pic>
        <p:nvPicPr>
          <p:cNvPr id="6" name="Grafik 5">
            <a:extLst>
              <a:ext uri="{FF2B5EF4-FFF2-40B4-BE49-F238E27FC236}">
                <a16:creationId xmlns:a16="http://schemas.microsoft.com/office/drawing/2014/main" id="{2C395665-52D9-4A84-ABC2-FB5B28AC2D83}"/>
              </a:ext>
            </a:extLst>
          </p:cNvPr>
          <p:cNvPicPr/>
          <p:nvPr/>
        </p:nvPicPr>
        <p:blipFill>
          <a:blip r:embed="rId2" cstate="email">
            <a:extLst>
              <a:ext uri="{28A0092B-C50C-407E-A947-70E740481C1C}">
                <a14:useLocalDpi xmlns:a14="http://schemas.microsoft.com/office/drawing/2010/main"/>
              </a:ext>
            </a:extLst>
          </a:blip>
          <a:stretch>
            <a:fillRect/>
          </a:stretch>
        </p:blipFill>
        <p:spPr>
          <a:xfrm>
            <a:off x="9358135" y="159090"/>
            <a:ext cx="1888516" cy="546353"/>
          </a:xfrm>
          <a:prstGeom prst="rect">
            <a:avLst/>
          </a:prstGeom>
        </p:spPr>
      </p:pic>
      <p:sp>
        <p:nvSpPr>
          <p:cNvPr id="2" name="Textfeld 1">
            <a:extLst>
              <a:ext uri="{FF2B5EF4-FFF2-40B4-BE49-F238E27FC236}">
                <a16:creationId xmlns:a16="http://schemas.microsoft.com/office/drawing/2014/main" id="{F5BB1363-3E4E-46F1-A4DC-FFF6500C32A4}"/>
              </a:ext>
            </a:extLst>
          </p:cNvPr>
          <p:cNvSpPr txBox="1"/>
          <p:nvPr/>
        </p:nvSpPr>
        <p:spPr>
          <a:xfrm>
            <a:off x="624217" y="1147206"/>
            <a:ext cx="11095930" cy="5199372"/>
          </a:xfrm>
          <a:prstGeom prst="rect">
            <a:avLst/>
          </a:prstGeom>
          <a:noFill/>
        </p:spPr>
        <p:txBody>
          <a:bodyPr wrap="square" rtlCol="0">
            <a:spAutoFit/>
          </a:bodyPr>
          <a:lstStyle/>
          <a:p>
            <a:pPr marL="285750" indent="-285750">
              <a:lnSpc>
                <a:spcPts val="2500"/>
              </a:lnSpc>
              <a:spcBef>
                <a:spcPts val="20"/>
              </a:spcBef>
              <a:buFont typeface="Arial" panose="020B0604020202020204" pitchFamily="34" charset="0"/>
              <a:buChar char="•"/>
            </a:pPr>
            <a:r>
              <a:rPr lang="de-DE" sz="1700" dirty="0">
                <a:effectLst/>
                <a:latin typeface="Calibri" panose="020F0502020204030204" pitchFamily="34" charset="0"/>
                <a:ea typeface="Calibri" panose="020F0502020204030204" pitchFamily="34" charset="0"/>
                <a:cs typeface="Times New Roman" panose="02020603050405020304" pitchFamily="18" charset="0"/>
              </a:rPr>
              <a:t>Corona:  Hygiene, Digitalisierung der Schulen/ digitale Ausstattung der </a:t>
            </a:r>
            <a:r>
              <a:rPr lang="de-DE" sz="1700" dirty="0" err="1">
                <a:effectLst/>
                <a:latin typeface="Calibri" panose="020F0502020204030204" pitchFamily="34" charset="0"/>
                <a:ea typeface="Calibri" panose="020F0502020204030204" pitchFamily="34" charset="0"/>
                <a:cs typeface="Times New Roman" panose="02020603050405020304" pitchFamily="18" charset="0"/>
              </a:rPr>
              <a:t>LuL</a:t>
            </a:r>
            <a:r>
              <a:rPr lang="de-DE" sz="1700" dirty="0">
                <a:effectLst/>
                <a:latin typeface="Calibri" panose="020F0502020204030204" pitchFamily="34" charset="0"/>
                <a:ea typeface="Calibri" panose="020F0502020204030204" pitchFamily="34" charset="0"/>
                <a:cs typeface="Times New Roman" panose="02020603050405020304" pitchFamily="18" charset="0"/>
              </a:rPr>
              <a:t> und </a:t>
            </a:r>
            <a:r>
              <a:rPr lang="de-DE" sz="1700" dirty="0" err="1">
                <a:effectLst/>
                <a:latin typeface="Calibri" panose="020F0502020204030204" pitchFamily="34" charset="0"/>
                <a:ea typeface="Calibri" panose="020F0502020204030204" pitchFamily="34" charset="0"/>
                <a:cs typeface="Times New Roman" panose="02020603050405020304" pitchFamily="18" charset="0"/>
              </a:rPr>
              <a:t>SuS</a:t>
            </a:r>
            <a:r>
              <a:rPr lang="de-DE" sz="1700" dirty="0">
                <a:effectLst/>
                <a:latin typeface="Calibri" panose="020F0502020204030204" pitchFamily="34" charset="0"/>
                <a:ea typeface="Calibri" panose="020F0502020204030204" pitchFamily="34" charset="0"/>
                <a:cs typeface="Times New Roman" panose="02020603050405020304" pitchFamily="18" charset="0"/>
              </a:rPr>
              <a:t>, </a:t>
            </a:r>
            <a:br>
              <a:rPr lang="de-DE" sz="1700" dirty="0">
                <a:effectLst/>
                <a:latin typeface="Calibri" panose="020F0502020204030204" pitchFamily="34" charset="0"/>
                <a:ea typeface="Calibri" panose="020F0502020204030204" pitchFamily="34" charset="0"/>
                <a:cs typeface="Times New Roman" panose="02020603050405020304" pitchFamily="18" charset="0"/>
              </a:rPr>
            </a:br>
            <a:r>
              <a:rPr lang="de-DE" sz="1700" dirty="0">
                <a:effectLst/>
                <a:latin typeface="Calibri" panose="020F0502020204030204" pitchFamily="34" charset="0"/>
                <a:ea typeface="Calibri" panose="020F0502020204030204" pitchFamily="34" charset="0"/>
                <a:cs typeface="Times New Roman" panose="02020603050405020304" pitchFamily="18" charset="0"/>
              </a:rPr>
              <a:t>Erfahrungen Distanzlernen  (Online-Umfrage ‚Homeschooling‘, Online-Umfrage ‚Schulstart‘)</a:t>
            </a:r>
          </a:p>
          <a:p>
            <a:pPr marL="285750" indent="-285750">
              <a:lnSpc>
                <a:spcPts val="2500"/>
              </a:lnSpc>
              <a:spcBef>
                <a:spcPts val="20"/>
              </a:spcBef>
              <a:buFont typeface="Arial" panose="020B0604020202020204" pitchFamily="34" charset="0"/>
              <a:buChar char="•"/>
            </a:pPr>
            <a:r>
              <a:rPr lang="de-DE" sz="1700" dirty="0">
                <a:effectLst/>
                <a:latin typeface="Calibri" panose="020F0502020204030204" pitchFamily="34" charset="0"/>
                <a:ea typeface="Calibri" panose="020F0502020204030204" pitchFamily="34" charset="0"/>
                <a:cs typeface="Times New Roman" panose="02020603050405020304" pitchFamily="18" charset="0"/>
              </a:rPr>
              <a:t>Umsetzung Digitalpakt  / Austausch Medienzentrum &amp; Schulamt /  Digitalisierungsstrategien für Schulen, Digitale Schule, Lehrerfortbildung</a:t>
            </a:r>
          </a:p>
          <a:p>
            <a:pPr marL="285750" indent="-285750">
              <a:lnSpc>
                <a:spcPts val="2500"/>
              </a:lnSpc>
              <a:spcBef>
                <a:spcPts val="20"/>
              </a:spcBef>
              <a:buFont typeface="Arial" panose="020B0604020202020204" pitchFamily="34" charset="0"/>
              <a:buChar char="•"/>
            </a:pPr>
            <a:r>
              <a:rPr lang="de-DE" sz="1700" dirty="0">
                <a:effectLst/>
                <a:latin typeface="Calibri" panose="020F0502020204030204" pitchFamily="34" charset="0"/>
                <a:ea typeface="Calibri" panose="020F0502020204030204" pitchFamily="34" charset="0"/>
                <a:cs typeface="Times New Roman" panose="02020603050405020304" pitchFamily="18" charset="0"/>
              </a:rPr>
              <a:t>Schulentwicklungsplanung der Stadt Wiesbaden, Zukunft und Planung Wiesbadener Schulen / Bündnis IGS</a:t>
            </a:r>
          </a:p>
          <a:p>
            <a:pPr marL="285750" indent="-285750">
              <a:lnSpc>
                <a:spcPts val="2500"/>
              </a:lnSpc>
              <a:spcBef>
                <a:spcPts val="20"/>
              </a:spcBef>
              <a:buFont typeface="Arial" panose="020B0604020202020204" pitchFamily="34" charset="0"/>
              <a:buChar char="•"/>
            </a:pPr>
            <a:r>
              <a:rPr lang="de-DE" sz="1700" dirty="0">
                <a:effectLst/>
                <a:latin typeface="Calibri" panose="020F0502020204030204" pitchFamily="34" charset="0"/>
                <a:ea typeface="Calibri" panose="020F0502020204030204" pitchFamily="34" charset="0"/>
                <a:cs typeface="Times New Roman" panose="02020603050405020304" pitchFamily="18" charset="0"/>
              </a:rPr>
              <a:t>Haushaltsverhandlungen 2020/21</a:t>
            </a:r>
          </a:p>
          <a:p>
            <a:pPr marL="285750" indent="-285750">
              <a:lnSpc>
                <a:spcPts val="2500"/>
              </a:lnSpc>
              <a:spcBef>
                <a:spcPts val="20"/>
              </a:spcBef>
              <a:buFont typeface="Arial" panose="020B0604020202020204" pitchFamily="34" charset="0"/>
              <a:buChar char="•"/>
            </a:pPr>
            <a:r>
              <a:rPr lang="de-DE" sz="1700" dirty="0">
                <a:effectLst/>
                <a:latin typeface="Calibri" panose="020F0502020204030204" pitchFamily="34" charset="0"/>
                <a:ea typeface="Calibri" panose="020F0502020204030204" pitchFamily="34" charset="0"/>
                <a:cs typeface="Times New Roman" panose="02020603050405020304" pitchFamily="18" charset="0"/>
              </a:rPr>
              <a:t>Bündnis Schulsanierung, Umsetzung geplanter Bau- und Sanierungsmaßnahmen</a:t>
            </a:r>
          </a:p>
          <a:p>
            <a:pPr marL="285750" indent="-285750">
              <a:lnSpc>
                <a:spcPts val="2500"/>
              </a:lnSpc>
              <a:spcBef>
                <a:spcPts val="20"/>
              </a:spcBef>
              <a:buFont typeface="Arial" panose="020B0604020202020204" pitchFamily="34" charset="0"/>
              <a:buChar char="•"/>
            </a:pPr>
            <a:r>
              <a:rPr lang="de-DE" sz="1700" dirty="0">
                <a:effectLst/>
                <a:latin typeface="Calibri" panose="020F0502020204030204" pitchFamily="34" charset="0"/>
                <a:ea typeface="Calibri" panose="020F0502020204030204" pitchFamily="34" charset="0"/>
                <a:cs typeface="Times New Roman" panose="02020603050405020304" pitchFamily="18" charset="0"/>
              </a:rPr>
              <a:t>Übergang weiterführende Schulen, Verteilungsverfahren</a:t>
            </a:r>
          </a:p>
          <a:p>
            <a:pPr marL="285750" indent="-285750">
              <a:lnSpc>
                <a:spcPts val="2500"/>
              </a:lnSpc>
              <a:spcBef>
                <a:spcPts val="20"/>
              </a:spcBef>
              <a:buFont typeface="Arial" panose="020B0604020202020204" pitchFamily="34" charset="0"/>
              <a:buChar char="•"/>
            </a:pPr>
            <a:r>
              <a:rPr lang="de-DE" sz="1700" dirty="0">
                <a:effectLst/>
                <a:latin typeface="Calibri" panose="020F0502020204030204" pitchFamily="34" charset="0"/>
                <a:ea typeface="Calibri" panose="020F0502020204030204" pitchFamily="34" charset="0"/>
                <a:cs typeface="Times New Roman" panose="02020603050405020304" pitchFamily="18" charset="0"/>
              </a:rPr>
              <a:t>Inklusive Bildung, Umsetzung der UN-Konvention, „Bildung integriert Wiesbaden“  / Gesprächsrunde Hochbegabung</a:t>
            </a:r>
          </a:p>
          <a:p>
            <a:pPr marL="285750" indent="-285750">
              <a:lnSpc>
                <a:spcPts val="2500"/>
              </a:lnSpc>
              <a:spcBef>
                <a:spcPts val="20"/>
              </a:spcBef>
              <a:buFont typeface="Arial" panose="020B0604020202020204" pitchFamily="34" charset="0"/>
              <a:buChar char="•"/>
            </a:pPr>
            <a:r>
              <a:rPr lang="de-DE" sz="1700" dirty="0">
                <a:effectLst/>
                <a:latin typeface="Calibri" panose="020F0502020204030204" pitchFamily="34" charset="0"/>
                <a:ea typeface="Calibri" panose="020F0502020204030204" pitchFamily="34" charset="0"/>
                <a:cs typeface="Times New Roman" panose="02020603050405020304" pitchFamily="18" charset="0"/>
              </a:rPr>
              <a:t>Ausbau Schulsozialarbeit / Sozialarbeiter an Grund- und weiterführenden Schulen</a:t>
            </a:r>
          </a:p>
          <a:p>
            <a:pPr marL="285750" indent="-285750">
              <a:lnSpc>
                <a:spcPts val="2500"/>
              </a:lnSpc>
              <a:spcBef>
                <a:spcPts val="20"/>
              </a:spcBef>
              <a:buFont typeface="Arial" panose="020B0604020202020204" pitchFamily="34" charset="0"/>
              <a:buChar char="•"/>
            </a:pPr>
            <a:r>
              <a:rPr lang="de-DE" sz="1700" dirty="0">
                <a:effectLst/>
                <a:latin typeface="Calibri" panose="020F0502020204030204" pitchFamily="34" charset="0"/>
                <a:ea typeface="Calibri" panose="020F0502020204030204" pitchFamily="34" charset="0"/>
                <a:cs typeface="Times New Roman" panose="02020603050405020304" pitchFamily="18" charset="0"/>
              </a:rPr>
              <a:t>ganztägig arbeitende Schulen, Ganztagsangebote und Mittagsbetreuung in Wiesbaden / Schulverpflegung </a:t>
            </a:r>
          </a:p>
          <a:p>
            <a:pPr marL="285750" indent="-285750">
              <a:lnSpc>
                <a:spcPts val="2500"/>
              </a:lnSpc>
              <a:spcBef>
                <a:spcPts val="20"/>
              </a:spcBef>
              <a:buFont typeface="Arial" panose="020B0604020202020204" pitchFamily="34" charset="0"/>
              <a:buChar char="•"/>
            </a:pPr>
            <a:r>
              <a:rPr lang="de-DE" sz="1700" dirty="0">
                <a:effectLst/>
                <a:latin typeface="Calibri" panose="020F0502020204030204" pitchFamily="34" charset="0"/>
                <a:ea typeface="Calibri" panose="020F0502020204030204" pitchFamily="34" charset="0"/>
                <a:cs typeface="Times New Roman" panose="02020603050405020304" pitchFamily="18" charset="0"/>
              </a:rPr>
              <a:t>Elternmitbestimmung / </a:t>
            </a:r>
            <a:r>
              <a:rPr lang="de-DE" sz="1700" dirty="0" err="1">
                <a:effectLst/>
                <a:latin typeface="Calibri" panose="020F0502020204030204" pitchFamily="34" charset="0"/>
                <a:ea typeface="Calibri" panose="020F0502020204030204" pitchFamily="34" charset="0"/>
                <a:cs typeface="Times New Roman" panose="02020603050405020304" pitchFamily="18" charset="0"/>
              </a:rPr>
              <a:t>elan</a:t>
            </a:r>
            <a:r>
              <a:rPr lang="de-DE" sz="1700" dirty="0">
                <a:effectLst/>
                <a:latin typeface="Calibri" panose="020F0502020204030204" pitchFamily="34" charset="0"/>
                <a:ea typeface="Calibri" panose="020F0502020204030204" pitchFamily="34" charset="0"/>
                <a:cs typeface="Times New Roman" panose="02020603050405020304" pitchFamily="18" charset="0"/>
              </a:rPr>
              <a:t> - Eltern schulen aktive Eltern / Vorbereitung von Wahlen </a:t>
            </a:r>
            <a:r>
              <a:rPr lang="de-DE" sz="1700" dirty="0" err="1">
                <a:effectLst/>
                <a:latin typeface="Calibri" panose="020F0502020204030204" pitchFamily="34" charset="0"/>
                <a:ea typeface="Calibri" panose="020F0502020204030204" pitchFamily="34" charset="0"/>
                <a:cs typeface="Times New Roman" panose="02020603050405020304" pitchFamily="18" charset="0"/>
              </a:rPr>
              <a:t>StEB</a:t>
            </a:r>
            <a:r>
              <a:rPr lang="de-DE" sz="1700" dirty="0">
                <a:effectLst/>
                <a:latin typeface="Calibri" panose="020F0502020204030204" pitchFamily="34" charset="0"/>
                <a:ea typeface="Calibri" panose="020F0502020204030204" pitchFamily="34" charset="0"/>
                <a:cs typeface="Times New Roman" panose="02020603050405020304" pitchFamily="18" charset="0"/>
              </a:rPr>
              <a:t> , LEB-Delegierte</a:t>
            </a:r>
          </a:p>
          <a:p>
            <a:pPr marL="285750" indent="-285750">
              <a:lnSpc>
                <a:spcPts val="2500"/>
              </a:lnSpc>
              <a:spcBef>
                <a:spcPts val="20"/>
              </a:spcBef>
              <a:buFont typeface="Arial" panose="020B0604020202020204" pitchFamily="34" charset="0"/>
              <a:buChar char="•"/>
            </a:pPr>
            <a:r>
              <a:rPr lang="de-DE" sz="1700" dirty="0">
                <a:effectLst/>
                <a:latin typeface="Calibri" panose="020F0502020204030204" pitchFamily="34" charset="0"/>
                <a:ea typeface="Calibri" panose="020F0502020204030204" pitchFamily="34" charset="0"/>
                <a:cs typeface="Times New Roman" panose="02020603050405020304" pitchFamily="18" charset="0"/>
              </a:rPr>
              <a:t>Schülerbeförderung / Projekt ‘Sicherer Schulweg’ / Entwicklung eines Mobilitätsleitbildes für Wiesbaden</a:t>
            </a:r>
          </a:p>
          <a:p>
            <a:pPr marL="285750" indent="-285750">
              <a:lnSpc>
                <a:spcPts val="2500"/>
              </a:lnSpc>
              <a:spcBef>
                <a:spcPts val="20"/>
              </a:spcBef>
              <a:buFont typeface="Arial" panose="020B0604020202020204" pitchFamily="34" charset="0"/>
              <a:buChar char="•"/>
            </a:pPr>
            <a:r>
              <a:rPr lang="de-DE" sz="1700" dirty="0">
                <a:effectLst/>
                <a:latin typeface="Calibri" panose="020F0502020204030204" pitchFamily="34" charset="0"/>
                <a:ea typeface="Calibri" panose="020F0502020204030204" pitchFamily="34" charset="0"/>
                <a:cs typeface="Times New Roman" panose="02020603050405020304" pitchFamily="18" charset="0"/>
              </a:rPr>
              <a:t>Unterrichtsausfall (Definition , Onlineumfrage)</a:t>
            </a:r>
          </a:p>
          <a:p>
            <a:pPr marL="285750" indent="-285750">
              <a:lnSpc>
                <a:spcPts val="2500"/>
              </a:lnSpc>
              <a:spcBef>
                <a:spcPts val="20"/>
              </a:spcBef>
              <a:buFont typeface="Arial" panose="020B0604020202020204" pitchFamily="34" charset="0"/>
              <a:buChar char="•"/>
            </a:pPr>
            <a:r>
              <a:rPr lang="de-DE" sz="1700" dirty="0">
                <a:effectLst/>
                <a:latin typeface="Calibri" panose="020F0502020204030204" pitchFamily="34" charset="0"/>
                <a:ea typeface="Calibri" panose="020F0502020204030204" pitchFamily="34" charset="0"/>
                <a:cs typeface="Times New Roman" panose="02020603050405020304" pitchFamily="18" charset="0"/>
              </a:rPr>
              <a:t>zahlreiche Einzelthemen, insbesondere auch rechtliche Fragen, die an den </a:t>
            </a:r>
            <a:r>
              <a:rPr lang="de-DE" sz="1700" dirty="0" err="1">
                <a:effectLst/>
                <a:latin typeface="Calibri" panose="020F0502020204030204" pitchFamily="34" charset="0"/>
                <a:ea typeface="Calibri" panose="020F0502020204030204" pitchFamily="34" charset="0"/>
                <a:cs typeface="Times New Roman" panose="02020603050405020304" pitchFamily="18" charset="0"/>
              </a:rPr>
              <a:t>StEB</a:t>
            </a:r>
            <a:r>
              <a:rPr lang="de-DE" sz="1700" dirty="0">
                <a:effectLst/>
                <a:latin typeface="Calibri" panose="020F0502020204030204" pitchFamily="34" charset="0"/>
                <a:ea typeface="Calibri" panose="020F0502020204030204" pitchFamily="34" charset="0"/>
                <a:cs typeface="Times New Roman" panose="02020603050405020304" pitchFamily="18" charset="0"/>
              </a:rPr>
              <a:t> von Eltern herangetragen wurden</a:t>
            </a:r>
          </a:p>
          <a:p>
            <a:pPr marL="285750" indent="-285750">
              <a:lnSpc>
                <a:spcPts val="2500"/>
              </a:lnSpc>
              <a:spcBef>
                <a:spcPts val="20"/>
              </a:spcBef>
              <a:buFont typeface="Arial" panose="020B0604020202020204" pitchFamily="34" charset="0"/>
              <a:buChar char="•"/>
            </a:pPr>
            <a:endParaRPr lang="de-DE" sz="1700" dirty="0"/>
          </a:p>
        </p:txBody>
      </p:sp>
    </p:spTree>
    <p:extLst>
      <p:ext uri="{BB962C8B-B14F-4D97-AF65-F5344CB8AC3E}">
        <p14:creationId xmlns:p14="http://schemas.microsoft.com/office/powerpoint/2010/main" val="255036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A2764633-159E-4C86-826F-10AF39B5DAD0}"/>
              </a:ext>
            </a:extLst>
          </p:cNvPr>
          <p:cNvSpPr txBox="1"/>
          <p:nvPr/>
        </p:nvSpPr>
        <p:spPr>
          <a:xfrm>
            <a:off x="729722" y="159090"/>
            <a:ext cx="9618823" cy="1036887"/>
          </a:xfrm>
          <a:prstGeom prst="rect">
            <a:avLst/>
          </a:prstGeom>
          <a:noFill/>
        </p:spPr>
        <p:txBody>
          <a:bodyPr wrap="square" rtlCol="0">
            <a:spAutoFit/>
          </a:bodyPr>
          <a:lstStyle/>
          <a:p>
            <a:r>
              <a:rPr lang="de-DE" sz="1600" b="1" dirty="0">
                <a:solidFill>
                  <a:schemeClr val="accent5">
                    <a:lumMod val="75000"/>
                  </a:schemeClr>
                </a:solidFill>
              </a:rPr>
              <a:t>Tätigkeitsbericht des Stadtelternbeirates </a:t>
            </a:r>
            <a:br>
              <a:rPr lang="de-DE" sz="1600" b="1" dirty="0">
                <a:solidFill>
                  <a:schemeClr val="accent5">
                    <a:lumMod val="75000"/>
                  </a:schemeClr>
                </a:solidFill>
              </a:rPr>
            </a:br>
            <a:r>
              <a:rPr lang="de-DE" sz="2268" b="1" dirty="0" err="1">
                <a:solidFill>
                  <a:schemeClr val="accent2">
                    <a:lumMod val="75000"/>
                  </a:schemeClr>
                </a:solidFill>
              </a:rPr>
              <a:t>StEB</a:t>
            </a:r>
            <a:r>
              <a:rPr lang="de-DE" sz="2268" b="1" dirty="0">
                <a:solidFill>
                  <a:schemeClr val="accent2">
                    <a:lumMod val="75000"/>
                  </a:schemeClr>
                </a:solidFill>
              </a:rPr>
              <a:t> Wiesbaden </a:t>
            </a:r>
            <a:r>
              <a:rPr lang="de-DE" sz="2270" b="1" dirty="0">
                <a:solidFill>
                  <a:schemeClr val="accent2">
                    <a:lumMod val="75000"/>
                  </a:schemeClr>
                </a:solidFill>
              </a:rPr>
              <a:t>– </a:t>
            </a:r>
            <a:r>
              <a:rPr lang="de-DE" sz="2000" b="1" dirty="0">
                <a:solidFill>
                  <a:schemeClr val="accent2">
                    <a:lumMod val="75000"/>
                  </a:schemeClr>
                </a:solidFill>
                <a:effectLst/>
                <a:ea typeface="Calibri" panose="020F0502020204030204" pitchFamily="34" charset="0"/>
                <a:cs typeface="Times New Roman" panose="02020603050405020304" pitchFamily="18" charset="0"/>
              </a:rPr>
              <a:t>Übergang weiterführende Schulen, Verteilungsverfahren</a:t>
            </a:r>
          </a:p>
          <a:p>
            <a:endParaRPr lang="de-DE" sz="2268" b="1" dirty="0">
              <a:solidFill>
                <a:schemeClr val="accent2">
                  <a:lumMod val="75000"/>
                </a:schemeClr>
              </a:solidFill>
            </a:endParaRPr>
          </a:p>
        </p:txBody>
      </p:sp>
      <p:pic>
        <p:nvPicPr>
          <p:cNvPr id="6" name="Grafik 5">
            <a:extLst>
              <a:ext uri="{FF2B5EF4-FFF2-40B4-BE49-F238E27FC236}">
                <a16:creationId xmlns:a16="http://schemas.microsoft.com/office/drawing/2014/main" id="{2C395665-52D9-4A84-ABC2-FB5B28AC2D83}"/>
              </a:ext>
            </a:extLst>
          </p:cNvPr>
          <p:cNvPicPr/>
          <p:nvPr/>
        </p:nvPicPr>
        <p:blipFill>
          <a:blip r:embed="rId2" cstate="email">
            <a:extLst>
              <a:ext uri="{28A0092B-C50C-407E-A947-70E740481C1C}">
                <a14:useLocalDpi xmlns:a14="http://schemas.microsoft.com/office/drawing/2010/main"/>
              </a:ext>
            </a:extLst>
          </a:blip>
          <a:stretch>
            <a:fillRect/>
          </a:stretch>
        </p:blipFill>
        <p:spPr>
          <a:xfrm>
            <a:off x="9358135" y="159090"/>
            <a:ext cx="1888516" cy="546353"/>
          </a:xfrm>
          <a:prstGeom prst="rect">
            <a:avLst/>
          </a:prstGeom>
        </p:spPr>
      </p:pic>
      <p:sp>
        <p:nvSpPr>
          <p:cNvPr id="2" name="Textfeld 1">
            <a:extLst>
              <a:ext uri="{FF2B5EF4-FFF2-40B4-BE49-F238E27FC236}">
                <a16:creationId xmlns:a16="http://schemas.microsoft.com/office/drawing/2014/main" id="{F5BB1363-3E4E-46F1-A4DC-FFF6500C32A4}"/>
              </a:ext>
            </a:extLst>
          </p:cNvPr>
          <p:cNvSpPr txBox="1"/>
          <p:nvPr/>
        </p:nvSpPr>
        <p:spPr>
          <a:xfrm>
            <a:off x="729722" y="1107449"/>
            <a:ext cx="11095930" cy="5530104"/>
          </a:xfrm>
          <a:prstGeom prst="rect">
            <a:avLst/>
          </a:prstGeom>
          <a:noFill/>
        </p:spPr>
        <p:txBody>
          <a:bodyPr wrap="square" rtlCol="0">
            <a:spAutoFit/>
          </a:bodyPr>
          <a:lstStyle/>
          <a:p>
            <a:pPr marL="285750" indent="-285750">
              <a:lnSpc>
                <a:spcPts val="2500"/>
              </a:lnSpc>
              <a:spcBef>
                <a:spcPts val="20"/>
              </a:spcBef>
              <a:buFont typeface="Arial" panose="020B0604020202020204" pitchFamily="34" charset="0"/>
              <a:buChar char="•"/>
            </a:pPr>
            <a:r>
              <a:rPr lang="de-DE" sz="2000" dirty="0" err="1">
                <a:effectLst/>
                <a:latin typeface="Calibri" panose="020F0502020204030204" pitchFamily="34" charset="0"/>
                <a:ea typeface="Calibri" panose="020F0502020204030204" pitchFamily="34" charset="0"/>
                <a:cs typeface="Times New Roman" panose="02020603050405020304" pitchFamily="18" charset="0"/>
              </a:rPr>
              <a:t>StEB</a:t>
            </a:r>
            <a:r>
              <a:rPr lang="de-DE" sz="2000" dirty="0">
                <a:effectLst/>
                <a:latin typeface="Calibri" panose="020F0502020204030204" pitchFamily="34" charset="0"/>
                <a:ea typeface="Calibri" panose="020F0502020204030204" pitchFamily="34" charset="0"/>
                <a:cs typeface="Times New Roman" panose="02020603050405020304" pitchFamily="18" charset="0"/>
              </a:rPr>
              <a:t>-Teilnahme an allen Verteilkonferenzen für die Weiterführenden Schulen (‚Beobachter‘ und ‚Kommentator‘)</a:t>
            </a:r>
          </a:p>
          <a:p>
            <a:pPr marL="285750" indent="-285750">
              <a:lnSpc>
                <a:spcPts val="2500"/>
              </a:lnSpc>
              <a:spcBef>
                <a:spcPts val="20"/>
              </a:spcBef>
              <a:buFont typeface="Arial" panose="020B0604020202020204" pitchFamily="34" charset="0"/>
              <a:buChar char="•"/>
            </a:pPr>
            <a:r>
              <a:rPr lang="de-DE" sz="2000" dirty="0">
                <a:effectLst/>
                <a:latin typeface="Calibri" panose="020F0502020204030204" pitchFamily="34" charset="0"/>
                <a:ea typeface="Calibri" panose="020F0502020204030204" pitchFamily="34" charset="0"/>
                <a:cs typeface="Times New Roman" panose="02020603050405020304" pitchFamily="18" charset="0"/>
              </a:rPr>
              <a:t>Elektronisches Verfahren, allerdings basierend auf den ‚alten‘ Regeln (Geschwisterkind, Lerngruppe)</a:t>
            </a:r>
          </a:p>
          <a:p>
            <a:pPr marL="285750" indent="-285750">
              <a:lnSpc>
                <a:spcPts val="2500"/>
              </a:lnSpc>
              <a:spcBef>
                <a:spcPts val="20"/>
              </a:spcBef>
              <a:buFont typeface="Arial" panose="020B0604020202020204" pitchFamily="34" charset="0"/>
              <a:buChar char="•"/>
            </a:pPr>
            <a:r>
              <a:rPr lang="de-DE" sz="2000" dirty="0">
                <a:latin typeface="Calibri" panose="020F0502020204030204" pitchFamily="34" charset="0"/>
                <a:ea typeface="Calibri" panose="020F0502020204030204" pitchFamily="34" charset="0"/>
                <a:cs typeface="Times New Roman" panose="02020603050405020304" pitchFamily="18" charset="0"/>
              </a:rPr>
              <a:t>Beratung der Eltern bei nachweislicher Nicht-Berücksichtigung der Kriterien</a:t>
            </a:r>
          </a:p>
          <a:p>
            <a:pPr marL="285750" indent="-285750">
              <a:lnSpc>
                <a:spcPts val="2500"/>
              </a:lnSpc>
              <a:spcBef>
                <a:spcPts val="20"/>
              </a:spcBef>
              <a:buFont typeface="Arial" panose="020B0604020202020204" pitchFamily="34" charset="0"/>
              <a:buChar char="•"/>
            </a:pPr>
            <a:r>
              <a:rPr lang="de-DE" sz="2000" dirty="0">
                <a:effectLst/>
                <a:latin typeface="Calibri" panose="020F0502020204030204" pitchFamily="34" charset="0"/>
                <a:ea typeface="Calibri" panose="020F0502020204030204" pitchFamily="34" charset="0"/>
                <a:cs typeface="Times New Roman" panose="02020603050405020304" pitchFamily="18" charset="0"/>
              </a:rPr>
              <a:t>Bemühen um Änderungen des Verteilverfahrens</a:t>
            </a:r>
          </a:p>
          <a:p>
            <a:pPr marL="285750" indent="-285750">
              <a:lnSpc>
                <a:spcPts val="2500"/>
              </a:lnSpc>
              <a:spcBef>
                <a:spcPts val="20"/>
              </a:spcBef>
              <a:buFont typeface="Arial" panose="020B0604020202020204" pitchFamily="34" charset="0"/>
              <a:buChar char="•"/>
            </a:pP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nSpc>
                <a:spcPts val="2500"/>
              </a:lnSpc>
              <a:spcBef>
                <a:spcPts val="20"/>
              </a:spcBef>
            </a:pPr>
            <a:r>
              <a:rPr lang="de-DE" sz="2000" b="1" dirty="0">
                <a:latin typeface="Calibri" panose="020F0502020204030204" pitchFamily="34" charset="0"/>
                <a:ea typeface="Calibri" panose="020F0502020204030204" pitchFamily="34" charset="0"/>
                <a:cs typeface="Times New Roman" panose="02020603050405020304" pitchFamily="18" charset="0"/>
              </a:rPr>
              <a:t>NEU  für den Übergang ins Schuljahr 2021/ 2022</a:t>
            </a:r>
          </a:p>
          <a:p>
            <a:pPr>
              <a:lnSpc>
                <a:spcPts val="2500"/>
              </a:lnSpc>
              <a:spcBef>
                <a:spcPts val="20"/>
              </a:spcBef>
            </a:pP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ts val="2500"/>
              </a:lnSpc>
              <a:spcBef>
                <a:spcPts val="20"/>
              </a:spcBef>
              <a:buFontTx/>
              <a:buChar char="-"/>
            </a:pPr>
            <a:r>
              <a:rPr lang="de-DE" sz="2000" dirty="0">
                <a:latin typeface="Calibri" panose="020F0502020204030204" pitchFamily="34" charset="0"/>
                <a:ea typeface="Calibri" panose="020F0502020204030204" pitchFamily="34" charset="0"/>
                <a:cs typeface="Times New Roman" panose="02020603050405020304" pitchFamily="18" charset="0"/>
              </a:rPr>
              <a:t>Hela  NICHT mehr im vorgezogenen </a:t>
            </a:r>
            <a:r>
              <a:rPr lang="de-DE" sz="2000" dirty="0" err="1">
                <a:latin typeface="Calibri" panose="020F0502020204030204" pitchFamily="34" charset="0"/>
                <a:ea typeface="Calibri" panose="020F0502020204030204" pitchFamily="34" charset="0"/>
                <a:cs typeface="Times New Roman" panose="02020603050405020304" pitchFamily="18" charset="0"/>
              </a:rPr>
              <a:t>Anwahlverfahren</a:t>
            </a:r>
            <a:r>
              <a:rPr lang="de-DE" sz="2000" dirty="0">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ts val="2500"/>
              </a:lnSpc>
              <a:spcBef>
                <a:spcPts val="20"/>
              </a:spcBef>
              <a:buFontTx/>
              <a:buChar char="-"/>
            </a:pPr>
            <a:r>
              <a:rPr lang="de-DE" sz="2000" dirty="0">
                <a:latin typeface="Calibri" panose="020F0502020204030204" pitchFamily="34" charset="0"/>
                <a:ea typeface="Calibri" panose="020F0502020204030204" pitchFamily="34" charset="0"/>
                <a:cs typeface="Times New Roman" panose="02020603050405020304" pitchFamily="18" charset="0"/>
              </a:rPr>
              <a:t>Kein vorgezogenes </a:t>
            </a:r>
            <a:r>
              <a:rPr lang="de-DE" sz="2000" dirty="0" err="1">
                <a:latin typeface="Calibri" panose="020F0502020204030204" pitchFamily="34" charset="0"/>
                <a:ea typeface="Calibri" panose="020F0502020204030204" pitchFamily="34" charset="0"/>
                <a:cs typeface="Times New Roman" panose="02020603050405020304" pitchFamily="18" charset="0"/>
              </a:rPr>
              <a:t>Anwahlverfahren</a:t>
            </a:r>
            <a:r>
              <a:rPr lang="de-DE" sz="2000" dirty="0">
                <a:latin typeface="Calibri" panose="020F0502020204030204" pitchFamily="34" charset="0"/>
                <a:ea typeface="Calibri" panose="020F0502020204030204" pitchFamily="34" charset="0"/>
                <a:cs typeface="Times New Roman" panose="02020603050405020304" pitchFamily="18" charset="0"/>
              </a:rPr>
              <a:t> für die </a:t>
            </a:r>
            <a:r>
              <a:rPr lang="de-DE" sz="2000" dirty="0" err="1">
                <a:latin typeface="Calibri" panose="020F0502020204030204" pitchFamily="34" charset="0"/>
                <a:ea typeface="Calibri" panose="020F0502020204030204" pitchFamily="34" charset="0"/>
                <a:cs typeface="Times New Roman" panose="02020603050405020304" pitchFamily="18" charset="0"/>
              </a:rPr>
              <a:t>IGSen</a:t>
            </a:r>
            <a:r>
              <a:rPr lang="de-DE" sz="2000" dirty="0">
                <a:latin typeface="Calibri" panose="020F0502020204030204" pitchFamily="34" charset="0"/>
                <a:ea typeface="Calibri" panose="020F0502020204030204" pitchFamily="34" charset="0"/>
                <a:cs typeface="Times New Roman" panose="02020603050405020304" pitchFamily="18" charset="0"/>
              </a:rPr>
              <a:t> !</a:t>
            </a:r>
            <a:br>
              <a:rPr lang="de-DE" sz="2000" dirty="0">
                <a:latin typeface="Calibri" panose="020F0502020204030204" pitchFamily="34" charset="0"/>
                <a:ea typeface="Calibri" panose="020F0502020204030204" pitchFamily="34" charset="0"/>
                <a:cs typeface="Times New Roman" panose="02020603050405020304" pitchFamily="18" charset="0"/>
              </a:rPr>
            </a:br>
            <a:r>
              <a:rPr lang="de-DE" sz="2000" dirty="0">
                <a:latin typeface="Calibri" panose="020F0502020204030204" pitchFamily="34" charset="0"/>
                <a:ea typeface="Calibri" panose="020F0502020204030204" pitchFamily="34" charset="0"/>
                <a:cs typeface="Times New Roman" panose="02020603050405020304" pitchFamily="18" charset="0"/>
              </a:rPr>
              <a:t>(‚Mischen‘ bei der Anwahl: Wahl der Schulabschlusses nicht einer Schulform)</a:t>
            </a:r>
          </a:p>
          <a:p>
            <a:pPr marL="285750" indent="-285750">
              <a:lnSpc>
                <a:spcPts val="2500"/>
              </a:lnSpc>
              <a:spcBef>
                <a:spcPts val="20"/>
              </a:spcBef>
              <a:buFontTx/>
              <a:buChar char="-"/>
            </a:pPr>
            <a:r>
              <a:rPr lang="de-DE" sz="2000" dirty="0">
                <a:latin typeface="Calibri" panose="020F0502020204030204" pitchFamily="34" charset="0"/>
                <a:ea typeface="Calibri" panose="020F0502020204030204" pitchFamily="34" charset="0"/>
                <a:cs typeface="Times New Roman" panose="02020603050405020304" pitchFamily="18" charset="0"/>
              </a:rPr>
              <a:t>Einschränkungen bei Tagen der offenen Tür, Elternabende für 4.KlässlerInnen-Eltern</a:t>
            </a:r>
          </a:p>
          <a:p>
            <a:pPr marL="285750" indent="-285750">
              <a:lnSpc>
                <a:spcPts val="2500"/>
              </a:lnSpc>
              <a:spcBef>
                <a:spcPts val="20"/>
              </a:spcBef>
              <a:buFontTx/>
              <a:buChar char="-"/>
            </a:pP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nSpc>
                <a:spcPts val="2500"/>
              </a:lnSpc>
              <a:spcBef>
                <a:spcPts val="20"/>
              </a:spcBef>
            </a:pPr>
            <a:br>
              <a:rPr lang="de-DE" sz="2000" dirty="0">
                <a:latin typeface="Calibri" panose="020F0502020204030204" pitchFamily="34" charset="0"/>
                <a:ea typeface="Calibri" panose="020F0502020204030204" pitchFamily="34" charset="0"/>
                <a:cs typeface="Times New Roman" panose="02020603050405020304" pitchFamily="18" charset="0"/>
              </a:rPr>
            </a:br>
            <a:r>
              <a:rPr lang="de-DE" sz="2000" b="1" dirty="0">
                <a:latin typeface="Calibri" panose="020F0502020204030204" pitchFamily="34" charset="0"/>
                <a:ea typeface="Calibri" panose="020F0502020204030204" pitchFamily="34" charset="0"/>
                <a:cs typeface="Times New Roman" panose="02020603050405020304" pitchFamily="18" charset="0"/>
              </a:rPr>
              <a:t>Übergang an </a:t>
            </a:r>
            <a:r>
              <a:rPr lang="de-DE" sz="2000" b="1" dirty="0" err="1">
                <a:latin typeface="Calibri" panose="020F0502020204030204" pitchFamily="34" charset="0"/>
                <a:ea typeface="Calibri" panose="020F0502020204030204" pitchFamily="34" charset="0"/>
                <a:cs typeface="Times New Roman" panose="02020603050405020304" pitchFamily="18" charset="0"/>
              </a:rPr>
              <a:t>weiterf</a:t>
            </a:r>
            <a:r>
              <a:rPr lang="de-DE" sz="2000" b="1" dirty="0">
                <a:latin typeface="Calibri" panose="020F0502020204030204" pitchFamily="34" charset="0"/>
                <a:ea typeface="Calibri" panose="020F0502020204030204" pitchFamily="34" charset="0"/>
                <a:cs typeface="Times New Roman" panose="02020603050405020304" pitchFamily="18" charset="0"/>
              </a:rPr>
              <a:t>. Schulen:</a:t>
            </a:r>
          </a:p>
          <a:p>
            <a:pPr marL="285750" indent="-285750">
              <a:lnSpc>
                <a:spcPts val="2500"/>
              </a:lnSpc>
              <a:spcBef>
                <a:spcPts val="20"/>
              </a:spcBef>
              <a:buFont typeface="Arial" panose="020B0604020202020204" pitchFamily="34" charset="0"/>
              <a:buChar char="•"/>
            </a:pP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ts val="2500"/>
              </a:lnSpc>
              <a:spcBef>
                <a:spcPts val="20"/>
              </a:spcBef>
              <a:buFont typeface="Arial" panose="020B0604020202020204" pitchFamily="34" charset="0"/>
              <a:buChar char="•"/>
            </a:pPr>
            <a:endParaRPr lang="de-DE" sz="2000" dirty="0"/>
          </a:p>
        </p:txBody>
      </p:sp>
      <p:pic>
        <p:nvPicPr>
          <p:cNvPr id="5" name="Grafik 4">
            <a:extLst>
              <a:ext uri="{FF2B5EF4-FFF2-40B4-BE49-F238E27FC236}">
                <a16:creationId xmlns:a16="http://schemas.microsoft.com/office/drawing/2014/main" id="{94EA93FE-BF86-4803-AB7B-E7943A683273}"/>
              </a:ext>
            </a:extLst>
          </p:cNvPr>
          <p:cNvPicPr>
            <a:picLocks noChangeAspect="1"/>
          </p:cNvPicPr>
          <p:nvPr/>
        </p:nvPicPr>
        <p:blipFill>
          <a:blip r:embed="rId3"/>
          <a:stretch>
            <a:fillRect/>
          </a:stretch>
        </p:blipFill>
        <p:spPr>
          <a:xfrm>
            <a:off x="4400012" y="5749023"/>
            <a:ext cx="4600575" cy="257175"/>
          </a:xfrm>
          <a:prstGeom prst="rect">
            <a:avLst/>
          </a:prstGeom>
        </p:spPr>
      </p:pic>
      <p:pic>
        <p:nvPicPr>
          <p:cNvPr id="8" name="Grafik 7">
            <a:extLst>
              <a:ext uri="{FF2B5EF4-FFF2-40B4-BE49-F238E27FC236}">
                <a16:creationId xmlns:a16="http://schemas.microsoft.com/office/drawing/2014/main" id="{594B949F-99D5-43C5-91CC-BB10B315DD5E}"/>
              </a:ext>
            </a:extLst>
          </p:cNvPr>
          <p:cNvPicPr>
            <a:picLocks noChangeAspect="1"/>
          </p:cNvPicPr>
          <p:nvPr/>
        </p:nvPicPr>
        <p:blipFill>
          <a:blip r:embed="rId4"/>
          <a:stretch>
            <a:fillRect/>
          </a:stretch>
        </p:blipFill>
        <p:spPr>
          <a:xfrm>
            <a:off x="4390487" y="5320398"/>
            <a:ext cx="4610100" cy="428625"/>
          </a:xfrm>
          <a:prstGeom prst="rect">
            <a:avLst/>
          </a:prstGeom>
        </p:spPr>
      </p:pic>
    </p:spTree>
    <p:extLst>
      <p:ext uri="{BB962C8B-B14F-4D97-AF65-F5344CB8AC3E}">
        <p14:creationId xmlns:p14="http://schemas.microsoft.com/office/powerpoint/2010/main" val="1788328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A2764633-159E-4C86-826F-10AF39B5DAD0}"/>
              </a:ext>
            </a:extLst>
          </p:cNvPr>
          <p:cNvSpPr txBox="1"/>
          <p:nvPr/>
        </p:nvSpPr>
        <p:spPr>
          <a:xfrm>
            <a:off x="729723" y="159090"/>
            <a:ext cx="8865450" cy="687561"/>
          </a:xfrm>
          <a:prstGeom prst="rect">
            <a:avLst/>
          </a:prstGeom>
          <a:noFill/>
        </p:spPr>
        <p:txBody>
          <a:bodyPr wrap="square" rtlCol="0">
            <a:spAutoFit/>
          </a:bodyPr>
          <a:lstStyle/>
          <a:p>
            <a:r>
              <a:rPr lang="de-DE" sz="1600" b="1" dirty="0">
                <a:solidFill>
                  <a:schemeClr val="accent5">
                    <a:lumMod val="75000"/>
                  </a:schemeClr>
                </a:solidFill>
              </a:rPr>
              <a:t>Tätigkeitsbericht des Stadtelternbeirates </a:t>
            </a:r>
            <a:br>
              <a:rPr lang="de-DE" sz="1600" b="1" dirty="0">
                <a:solidFill>
                  <a:schemeClr val="accent5">
                    <a:lumMod val="75000"/>
                  </a:schemeClr>
                </a:solidFill>
              </a:rPr>
            </a:br>
            <a:r>
              <a:rPr lang="de-DE" sz="2268" b="1" dirty="0" err="1">
                <a:solidFill>
                  <a:schemeClr val="accent2">
                    <a:lumMod val="75000"/>
                  </a:schemeClr>
                </a:solidFill>
              </a:rPr>
              <a:t>StEB</a:t>
            </a:r>
            <a:r>
              <a:rPr lang="de-DE" sz="2268" b="1" dirty="0">
                <a:solidFill>
                  <a:schemeClr val="accent2">
                    <a:lumMod val="75000"/>
                  </a:schemeClr>
                </a:solidFill>
              </a:rPr>
              <a:t> Wiesbaden – Schulentwicklungsplan (=SEP)</a:t>
            </a:r>
          </a:p>
        </p:txBody>
      </p:sp>
      <p:pic>
        <p:nvPicPr>
          <p:cNvPr id="6" name="Grafik 5">
            <a:extLst>
              <a:ext uri="{FF2B5EF4-FFF2-40B4-BE49-F238E27FC236}">
                <a16:creationId xmlns:a16="http://schemas.microsoft.com/office/drawing/2014/main" id="{2C395665-52D9-4A84-ABC2-FB5B28AC2D83}"/>
              </a:ext>
            </a:extLst>
          </p:cNvPr>
          <p:cNvPicPr/>
          <p:nvPr/>
        </p:nvPicPr>
        <p:blipFill>
          <a:blip r:embed="rId2" cstate="email">
            <a:extLst>
              <a:ext uri="{28A0092B-C50C-407E-A947-70E740481C1C}">
                <a14:useLocalDpi xmlns:a14="http://schemas.microsoft.com/office/drawing/2010/main"/>
              </a:ext>
            </a:extLst>
          </a:blip>
          <a:stretch>
            <a:fillRect/>
          </a:stretch>
        </p:blipFill>
        <p:spPr>
          <a:xfrm>
            <a:off x="9358135" y="159090"/>
            <a:ext cx="1888516" cy="546353"/>
          </a:xfrm>
          <a:prstGeom prst="rect">
            <a:avLst/>
          </a:prstGeom>
        </p:spPr>
      </p:pic>
      <p:sp>
        <p:nvSpPr>
          <p:cNvPr id="2" name="Textfeld 1">
            <a:extLst>
              <a:ext uri="{FF2B5EF4-FFF2-40B4-BE49-F238E27FC236}">
                <a16:creationId xmlns:a16="http://schemas.microsoft.com/office/drawing/2014/main" id="{69D3812D-CBF6-49B7-9A2C-DCFCEB4A9C5E}"/>
              </a:ext>
            </a:extLst>
          </p:cNvPr>
          <p:cNvSpPr txBox="1"/>
          <p:nvPr/>
        </p:nvSpPr>
        <p:spPr>
          <a:xfrm>
            <a:off x="738150" y="1027400"/>
            <a:ext cx="5908675" cy="5452775"/>
          </a:xfrm>
          <a:prstGeom prst="rect">
            <a:avLst/>
          </a:prstGeom>
          <a:noFill/>
        </p:spPr>
        <p:txBody>
          <a:bodyPr wrap="square" rtlCol="0">
            <a:spAutoFit/>
          </a:bodyPr>
          <a:lstStyle/>
          <a:p>
            <a:pPr marL="285750" indent="-285750">
              <a:lnSpc>
                <a:spcPts val="1900"/>
              </a:lnSpc>
              <a:spcBef>
                <a:spcPts val="20"/>
              </a:spcBef>
              <a:buFont typeface="Arial" panose="020B0604020202020204" pitchFamily="34" charset="0"/>
              <a:buChar char="•"/>
            </a:pPr>
            <a:r>
              <a:rPr lang="de-DE" sz="1600" i="0" dirty="0">
                <a:solidFill>
                  <a:srgbClr val="333333"/>
                </a:solidFill>
                <a:effectLst/>
              </a:rPr>
              <a:t>Nach </a:t>
            </a:r>
            <a:r>
              <a:rPr lang="de-DE" sz="1600" b="1" i="0" dirty="0">
                <a:solidFill>
                  <a:srgbClr val="333333"/>
                </a:solidFill>
                <a:effectLst/>
              </a:rPr>
              <a:t>§ 145 Hessisches Schulgesetz </a:t>
            </a:r>
            <a:r>
              <a:rPr lang="de-DE" sz="1600" i="0" dirty="0">
                <a:solidFill>
                  <a:srgbClr val="333333"/>
                </a:solidFill>
                <a:effectLst/>
              </a:rPr>
              <a:t>(</a:t>
            </a:r>
            <a:r>
              <a:rPr lang="de-DE" sz="1600" i="0" dirty="0" err="1">
                <a:solidFill>
                  <a:srgbClr val="333333"/>
                </a:solidFill>
                <a:effectLst/>
              </a:rPr>
              <a:t>HSchG</a:t>
            </a:r>
            <a:r>
              <a:rPr lang="de-DE" sz="1600" i="0" dirty="0">
                <a:solidFill>
                  <a:srgbClr val="333333"/>
                </a:solidFill>
                <a:effectLst/>
              </a:rPr>
              <a:t>) sind die Schulträger zur Aufstellung eines SEP verpflichtet.</a:t>
            </a:r>
            <a:br>
              <a:rPr lang="de-DE" sz="1600" i="0" dirty="0">
                <a:solidFill>
                  <a:srgbClr val="333333"/>
                </a:solidFill>
                <a:effectLst/>
              </a:rPr>
            </a:br>
            <a:endParaRPr lang="de-DE" sz="1600" i="0" dirty="0">
              <a:solidFill>
                <a:srgbClr val="333333"/>
              </a:solidFill>
              <a:effectLst/>
            </a:endParaRPr>
          </a:p>
          <a:p>
            <a:pPr marL="285750" indent="-285750">
              <a:lnSpc>
                <a:spcPts val="1900"/>
              </a:lnSpc>
              <a:spcBef>
                <a:spcPts val="20"/>
              </a:spcBef>
              <a:buFont typeface="Arial" panose="020B0604020202020204" pitchFamily="34" charset="0"/>
              <a:buChar char="•"/>
            </a:pPr>
            <a:r>
              <a:rPr lang="de-DE" sz="1600" dirty="0">
                <a:solidFill>
                  <a:srgbClr val="333333"/>
                </a:solidFill>
              </a:rPr>
              <a:t>Das Verfahren für die Erstellung des </a:t>
            </a:r>
            <a:r>
              <a:rPr lang="de-DE" sz="1600" b="0" i="0" dirty="0">
                <a:solidFill>
                  <a:srgbClr val="333333"/>
                </a:solidFill>
                <a:effectLst/>
              </a:rPr>
              <a:t>SEP für Wiesbaden wurde mit Beschluss der Stadtverordnetenversammlung am 26.3.2020 geändert und lässt nun mehr Bürgerbeteiligung zu. Das neue Verfahren findet erstmals bei der </a:t>
            </a:r>
            <a:r>
              <a:rPr lang="de-DE" sz="1600" dirty="0">
                <a:solidFill>
                  <a:srgbClr val="333333"/>
                </a:solidFill>
              </a:rPr>
              <a:t>E</a:t>
            </a:r>
            <a:r>
              <a:rPr lang="de-DE" sz="1600" b="0" i="0" dirty="0">
                <a:solidFill>
                  <a:srgbClr val="333333"/>
                </a:solidFill>
                <a:effectLst/>
              </a:rPr>
              <a:t>rstellung des SEP für die Jahre 2022ff Anwendung.</a:t>
            </a:r>
          </a:p>
          <a:p>
            <a:pPr>
              <a:lnSpc>
                <a:spcPts val="1900"/>
              </a:lnSpc>
              <a:spcBef>
                <a:spcPts val="20"/>
              </a:spcBef>
            </a:pPr>
            <a:endParaRPr lang="de-DE" sz="1600" dirty="0">
              <a:solidFill>
                <a:schemeClr val="accent2">
                  <a:lumMod val="75000"/>
                </a:schemeClr>
              </a:solidFill>
            </a:endParaRPr>
          </a:p>
          <a:p>
            <a:pPr>
              <a:lnSpc>
                <a:spcPts val="1900"/>
              </a:lnSpc>
              <a:spcBef>
                <a:spcPts val="20"/>
              </a:spcBef>
            </a:pPr>
            <a:r>
              <a:rPr lang="de-DE" b="1" dirty="0">
                <a:solidFill>
                  <a:schemeClr val="accent2">
                    <a:lumMod val="75000"/>
                  </a:schemeClr>
                </a:solidFill>
              </a:rPr>
              <a:t>Anforderungen an einen SEP:</a:t>
            </a:r>
            <a:br>
              <a:rPr lang="de-DE" b="1" dirty="0">
                <a:solidFill>
                  <a:schemeClr val="accent2">
                    <a:lumMod val="75000"/>
                  </a:schemeClr>
                </a:solidFill>
              </a:rPr>
            </a:br>
            <a:endParaRPr lang="de-DE" b="1" dirty="0">
              <a:solidFill>
                <a:schemeClr val="accent2">
                  <a:lumMod val="75000"/>
                </a:schemeClr>
              </a:solidFill>
            </a:endParaRPr>
          </a:p>
          <a:p>
            <a:pPr>
              <a:lnSpc>
                <a:spcPts val="1900"/>
              </a:lnSpc>
              <a:spcBef>
                <a:spcPts val="20"/>
              </a:spcBef>
            </a:pPr>
            <a:r>
              <a:rPr lang="de-DE" sz="1600" b="0" i="0" dirty="0">
                <a:solidFill>
                  <a:srgbClr val="333333"/>
                </a:solidFill>
                <a:effectLst/>
              </a:rPr>
              <a:t>Basierend auf der Entwicklung der Schülerzahlen in Wiesbaden und zukünftiger schulischer ‚Bedarfe‘ soll eine Planung für die Schulen in Wiesbaden erstellt werden. Dabei fließen ein: anzubietende  Schulformen</a:t>
            </a:r>
            <a:r>
              <a:rPr lang="de-DE" sz="1600" dirty="0">
                <a:solidFill>
                  <a:srgbClr val="333333"/>
                </a:solidFill>
              </a:rPr>
              <a:t>/</a:t>
            </a:r>
            <a:r>
              <a:rPr lang="de-DE" sz="1600" b="0" i="0" dirty="0">
                <a:solidFill>
                  <a:srgbClr val="333333"/>
                </a:solidFill>
                <a:effectLst/>
              </a:rPr>
              <a:t> Schulabschlüsse, Schulstandorte, Personalausstattung der Schulen, ‚Zweckmäßigkeit‘ der Schulorganisation</a:t>
            </a:r>
            <a:br>
              <a:rPr lang="de-DE" sz="1600" dirty="0">
                <a:solidFill>
                  <a:srgbClr val="333333"/>
                </a:solidFill>
              </a:rPr>
            </a:br>
            <a:r>
              <a:rPr lang="de-DE" sz="1600" dirty="0">
                <a:solidFill>
                  <a:srgbClr val="333333"/>
                </a:solidFill>
              </a:rPr>
              <a:t>                </a:t>
            </a:r>
            <a:endParaRPr lang="de-DE" sz="1600" b="0" i="0" dirty="0">
              <a:solidFill>
                <a:srgbClr val="333333"/>
              </a:solidFill>
              <a:effectLst/>
            </a:endParaRPr>
          </a:p>
          <a:p>
            <a:pPr marL="285750" indent="-285750">
              <a:lnSpc>
                <a:spcPts val="1900"/>
              </a:lnSpc>
              <a:spcBef>
                <a:spcPts val="20"/>
              </a:spcBef>
              <a:buFont typeface="Wingdings" panose="05000000000000000000" pitchFamily="2" charset="2"/>
              <a:buChar char="è"/>
            </a:pPr>
            <a:r>
              <a:rPr lang="de-DE" b="1" dirty="0">
                <a:solidFill>
                  <a:srgbClr val="333333"/>
                </a:solidFill>
                <a:sym typeface="Wingdings" panose="05000000000000000000" pitchFamily="2" charset="2"/>
              </a:rPr>
              <a:t>Politische Diskussion  </a:t>
            </a:r>
            <a:br>
              <a:rPr lang="de-DE" b="1" dirty="0">
                <a:solidFill>
                  <a:srgbClr val="333333"/>
                </a:solidFill>
                <a:sym typeface="Wingdings" panose="05000000000000000000" pitchFamily="2" charset="2"/>
              </a:rPr>
            </a:br>
            <a:r>
              <a:rPr lang="de-DE" b="1" dirty="0">
                <a:solidFill>
                  <a:srgbClr val="333333"/>
                </a:solidFill>
                <a:sym typeface="Wingdings" panose="05000000000000000000" pitchFamily="2" charset="2"/>
              </a:rPr>
              <a:t>mit sehr begrenzter Einflussahme des </a:t>
            </a:r>
            <a:r>
              <a:rPr lang="de-DE" b="1" dirty="0" err="1">
                <a:solidFill>
                  <a:srgbClr val="333333"/>
                </a:solidFill>
                <a:sym typeface="Wingdings" panose="05000000000000000000" pitchFamily="2" charset="2"/>
              </a:rPr>
              <a:t>StEB</a:t>
            </a:r>
            <a:endParaRPr lang="de-DE" b="1" dirty="0">
              <a:solidFill>
                <a:srgbClr val="333333"/>
              </a:solidFill>
              <a:sym typeface="Wingdings" panose="05000000000000000000" pitchFamily="2" charset="2"/>
            </a:endParaRPr>
          </a:p>
          <a:p>
            <a:pPr marL="285750" indent="-285750">
              <a:lnSpc>
                <a:spcPts val="1900"/>
              </a:lnSpc>
              <a:spcBef>
                <a:spcPts val="20"/>
              </a:spcBef>
              <a:buFont typeface="Wingdings" panose="05000000000000000000" pitchFamily="2" charset="2"/>
              <a:buChar char="è"/>
            </a:pPr>
            <a:endParaRPr lang="de-DE" sz="1600" dirty="0">
              <a:solidFill>
                <a:srgbClr val="333333"/>
              </a:solidFill>
              <a:sym typeface="Wingdings" panose="05000000000000000000" pitchFamily="2" charset="2"/>
            </a:endParaRPr>
          </a:p>
          <a:p>
            <a:pPr>
              <a:lnSpc>
                <a:spcPts val="1900"/>
              </a:lnSpc>
              <a:spcBef>
                <a:spcPts val="20"/>
              </a:spcBef>
            </a:pPr>
            <a:r>
              <a:rPr lang="de-DE" sz="1400" dirty="0">
                <a:solidFill>
                  <a:srgbClr val="333333"/>
                </a:solidFill>
                <a:sym typeface="Wingdings" panose="05000000000000000000" pitchFamily="2" charset="2"/>
              </a:rPr>
              <a:t>(https://dein.wiesbaden.de/wiesbaden/de/flexPrjList/51485/project/382 )</a:t>
            </a:r>
            <a:r>
              <a:rPr lang="de-DE" sz="1600" b="1" dirty="0">
                <a:solidFill>
                  <a:srgbClr val="333333"/>
                </a:solidFill>
                <a:sym typeface="Wingdings" panose="05000000000000000000" pitchFamily="2" charset="2"/>
              </a:rPr>
              <a:t>   </a:t>
            </a:r>
            <a:endParaRPr lang="de-DE" sz="1600" dirty="0">
              <a:effectLst/>
              <a:ea typeface="Calibri" panose="020F0502020204030204" pitchFamily="34" charset="0"/>
              <a:cs typeface="Times New Roman" panose="02020603050405020304" pitchFamily="18" charset="0"/>
            </a:endParaRPr>
          </a:p>
          <a:p>
            <a:pPr marL="285750" indent="-285750">
              <a:lnSpc>
                <a:spcPts val="1900"/>
              </a:lnSpc>
              <a:spcBef>
                <a:spcPts val="20"/>
              </a:spcBef>
              <a:buFont typeface="Arial" panose="020B0604020202020204" pitchFamily="34" charset="0"/>
              <a:buChar char="•"/>
            </a:pPr>
            <a:endParaRPr lang="de-DE" sz="1600" dirty="0"/>
          </a:p>
        </p:txBody>
      </p:sp>
      <p:pic>
        <p:nvPicPr>
          <p:cNvPr id="1026" name="Picture 2">
            <a:extLst>
              <a:ext uri="{FF2B5EF4-FFF2-40B4-BE49-F238E27FC236}">
                <a16:creationId xmlns:a16="http://schemas.microsoft.com/office/drawing/2014/main" id="{746D15F7-B74E-44C4-9DEC-E3931F4F9C3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46825" y="846651"/>
            <a:ext cx="5422620" cy="5430602"/>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6608C519-02C1-45E7-8B68-DE1A74402C48}"/>
              </a:ext>
            </a:extLst>
          </p:cNvPr>
          <p:cNvSpPr txBox="1"/>
          <p:nvPr/>
        </p:nvSpPr>
        <p:spPr>
          <a:xfrm>
            <a:off x="10302393" y="1645984"/>
            <a:ext cx="811441" cy="276999"/>
          </a:xfrm>
          <a:prstGeom prst="rect">
            <a:avLst/>
          </a:prstGeom>
          <a:noFill/>
        </p:spPr>
        <p:txBody>
          <a:bodyPr wrap="none" rtlCol="0">
            <a:spAutoFit/>
          </a:bodyPr>
          <a:lstStyle/>
          <a:p>
            <a:r>
              <a:rPr lang="de-DE" sz="1200" b="1" dirty="0">
                <a:solidFill>
                  <a:schemeClr val="accent2">
                    <a:lumMod val="75000"/>
                  </a:schemeClr>
                </a:solidFill>
              </a:rPr>
              <a:t>25.8.2020</a:t>
            </a:r>
          </a:p>
        </p:txBody>
      </p:sp>
      <p:sp>
        <p:nvSpPr>
          <p:cNvPr id="7" name="Textfeld 6">
            <a:extLst>
              <a:ext uri="{FF2B5EF4-FFF2-40B4-BE49-F238E27FC236}">
                <a16:creationId xmlns:a16="http://schemas.microsoft.com/office/drawing/2014/main" id="{823C3D7B-F2DF-401B-A56C-EEF05FDF136D}"/>
              </a:ext>
            </a:extLst>
          </p:cNvPr>
          <p:cNvSpPr txBox="1"/>
          <p:nvPr/>
        </p:nvSpPr>
        <p:spPr>
          <a:xfrm>
            <a:off x="7093423" y="5137932"/>
            <a:ext cx="1233799" cy="276999"/>
          </a:xfrm>
          <a:prstGeom prst="rect">
            <a:avLst/>
          </a:prstGeom>
          <a:noFill/>
        </p:spPr>
        <p:txBody>
          <a:bodyPr wrap="none" rtlCol="0">
            <a:spAutoFit/>
          </a:bodyPr>
          <a:lstStyle/>
          <a:p>
            <a:r>
              <a:rPr lang="de-DE" sz="1200" b="1" dirty="0">
                <a:solidFill>
                  <a:schemeClr val="accent2">
                    <a:lumMod val="75000"/>
                  </a:schemeClr>
                </a:solidFill>
              </a:rPr>
              <a:t>September 2021</a:t>
            </a:r>
          </a:p>
        </p:txBody>
      </p:sp>
      <p:sp>
        <p:nvSpPr>
          <p:cNvPr id="9" name="Textfeld 8">
            <a:extLst>
              <a:ext uri="{FF2B5EF4-FFF2-40B4-BE49-F238E27FC236}">
                <a16:creationId xmlns:a16="http://schemas.microsoft.com/office/drawing/2014/main" id="{AD539502-111C-4AF6-949C-F4F1B7EC38A1}"/>
              </a:ext>
            </a:extLst>
          </p:cNvPr>
          <p:cNvSpPr txBox="1"/>
          <p:nvPr/>
        </p:nvSpPr>
        <p:spPr>
          <a:xfrm>
            <a:off x="9358135" y="2143059"/>
            <a:ext cx="1631920" cy="276999"/>
          </a:xfrm>
          <a:prstGeom prst="rect">
            <a:avLst/>
          </a:prstGeom>
          <a:noFill/>
        </p:spPr>
        <p:txBody>
          <a:bodyPr wrap="square" rtlCol="0">
            <a:spAutoFit/>
          </a:bodyPr>
          <a:lstStyle/>
          <a:p>
            <a:r>
              <a:rPr lang="de-DE" sz="1200" b="1" dirty="0">
                <a:solidFill>
                  <a:schemeClr val="accent2">
                    <a:lumMod val="75000"/>
                  </a:schemeClr>
                </a:solidFill>
              </a:rPr>
              <a:t>Spätherbst 2020</a:t>
            </a:r>
          </a:p>
        </p:txBody>
      </p:sp>
    </p:spTree>
    <p:extLst>
      <p:ext uri="{BB962C8B-B14F-4D97-AF65-F5344CB8AC3E}">
        <p14:creationId xmlns:p14="http://schemas.microsoft.com/office/powerpoint/2010/main" val="65979469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4985</Words>
  <Application>Microsoft Office PowerPoint</Application>
  <PresentationFormat>Benutzerdefiniert</PresentationFormat>
  <Paragraphs>605</Paragraphs>
  <Slides>48</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48</vt:i4>
      </vt:variant>
    </vt:vector>
  </HeadingPairs>
  <TitlesOfParts>
    <vt:vector size="55" baseType="lpstr">
      <vt:lpstr>Arial</vt:lpstr>
      <vt:lpstr>Calibri</vt:lpstr>
      <vt:lpstr>Calibri (textkörper)</vt:lpstr>
      <vt:lpstr>Calibri Light</vt:lpstr>
      <vt:lpstr>RalewayWebfontMedium</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Sabine</dc:creator>
  <cp:lastModifiedBy>Isabel Buchberger</cp:lastModifiedBy>
  <cp:revision>277</cp:revision>
  <cp:lastPrinted>2020-06-03T11:38:24Z</cp:lastPrinted>
  <dcterms:created xsi:type="dcterms:W3CDTF">2020-06-03T11:38:02Z</dcterms:created>
  <dcterms:modified xsi:type="dcterms:W3CDTF">2020-11-06T15:25:38Z</dcterms:modified>
</cp:coreProperties>
</file>